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7" r:id="rId1"/>
  </p:sldMasterIdLst>
  <p:notesMasterIdLst>
    <p:notesMasterId r:id="rId24"/>
  </p:notesMasterIdLst>
  <p:sldIdLst>
    <p:sldId id="256" r:id="rId2"/>
    <p:sldId id="257" r:id="rId3"/>
    <p:sldId id="258" r:id="rId4"/>
    <p:sldId id="259" r:id="rId5"/>
    <p:sldId id="278" r:id="rId6"/>
    <p:sldId id="276" r:id="rId7"/>
    <p:sldId id="277" r:id="rId8"/>
    <p:sldId id="281" r:id="rId9"/>
    <p:sldId id="282" r:id="rId10"/>
    <p:sldId id="260" r:id="rId11"/>
    <p:sldId id="275" r:id="rId12"/>
    <p:sldId id="272" r:id="rId13"/>
    <p:sldId id="271" r:id="rId14"/>
    <p:sldId id="280" r:id="rId15"/>
    <p:sldId id="279" r:id="rId16"/>
    <p:sldId id="262" r:id="rId17"/>
    <p:sldId id="269" r:id="rId18"/>
    <p:sldId id="270" r:id="rId19"/>
    <p:sldId id="265" r:id="rId20"/>
    <p:sldId id="266" r:id="rId21"/>
    <p:sldId id="267" r:id="rId22"/>
    <p:sldId id="26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C980"/>
    <a:srgbClr val="FFF2CC"/>
    <a:srgbClr val="000096"/>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641"/>
    <p:restoredTop sz="69771"/>
  </p:normalViewPr>
  <p:slideViewPr>
    <p:cSldViewPr snapToGrid="0" snapToObjects="1">
      <p:cViewPr>
        <p:scale>
          <a:sx n="49" d="100"/>
          <a:sy n="49" d="100"/>
        </p:scale>
        <p:origin x="1072" y="656"/>
      </p:cViewPr>
      <p:guideLst/>
    </p:cSldViewPr>
  </p:slideViewPr>
  <p:notesTextViewPr>
    <p:cViewPr>
      <p:scale>
        <a:sx n="110" d="100"/>
        <a:sy n="11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974D61D-6DAD-49FE-A130-CA5BD11FE623}"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EC93E5FB-5FAF-48F5-BE05-131E4813EA6F}">
      <dgm:prSet/>
      <dgm:spPr/>
      <dgm:t>
        <a:bodyPr/>
        <a:lstStyle/>
        <a:p>
          <a:r>
            <a:rPr lang="en-GB" dirty="0"/>
            <a:t>Proteomics </a:t>
          </a:r>
          <a:endParaRPr lang="en-US" dirty="0"/>
        </a:p>
      </dgm:t>
    </dgm:pt>
    <dgm:pt modelId="{D8AD28A9-B2BE-4197-B12F-32FEB816CFF5}" type="parTrans" cxnId="{AC092878-7CD3-4CCB-BA3E-B5BFFDEDD6EA}">
      <dgm:prSet/>
      <dgm:spPr/>
      <dgm:t>
        <a:bodyPr/>
        <a:lstStyle/>
        <a:p>
          <a:endParaRPr lang="en-US"/>
        </a:p>
      </dgm:t>
    </dgm:pt>
    <dgm:pt modelId="{A96BC151-8C92-41A6-A670-BFDD59D21854}" type="sibTrans" cxnId="{AC092878-7CD3-4CCB-BA3E-B5BFFDEDD6EA}">
      <dgm:prSet/>
      <dgm:spPr/>
      <dgm:t>
        <a:bodyPr/>
        <a:lstStyle/>
        <a:p>
          <a:endParaRPr lang="en-US"/>
        </a:p>
      </dgm:t>
    </dgm:pt>
    <dgm:pt modelId="{74EFDBDE-5823-42E6-984F-DA97CFC4F8A5}">
      <dgm:prSet/>
      <dgm:spPr/>
      <dgm:t>
        <a:bodyPr/>
        <a:lstStyle/>
        <a:p>
          <a:r>
            <a:rPr lang="en-GB"/>
            <a:t>Genomics</a:t>
          </a:r>
          <a:endParaRPr lang="en-US"/>
        </a:p>
      </dgm:t>
    </dgm:pt>
    <dgm:pt modelId="{690B9F24-C566-4D05-A8AB-A61F2CED5B99}" type="parTrans" cxnId="{19C72683-D6BB-44C7-BB36-90055839AD4E}">
      <dgm:prSet/>
      <dgm:spPr/>
      <dgm:t>
        <a:bodyPr/>
        <a:lstStyle/>
        <a:p>
          <a:endParaRPr lang="en-US"/>
        </a:p>
      </dgm:t>
    </dgm:pt>
    <dgm:pt modelId="{30D1A472-0A38-437F-8547-8061456D8E6A}" type="sibTrans" cxnId="{19C72683-D6BB-44C7-BB36-90055839AD4E}">
      <dgm:prSet/>
      <dgm:spPr/>
      <dgm:t>
        <a:bodyPr/>
        <a:lstStyle/>
        <a:p>
          <a:endParaRPr lang="en-US"/>
        </a:p>
      </dgm:t>
    </dgm:pt>
    <dgm:pt modelId="{C71A7C24-B8B4-4290-897B-1248CBFB550D}">
      <dgm:prSet/>
      <dgm:spPr/>
      <dgm:t>
        <a:bodyPr/>
        <a:lstStyle/>
        <a:p>
          <a:r>
            <a:rPr lang="en-GB"/>
            <a:t>Mutational markers </a:t>
          </a:r>
          <a:endParaRPr lang="en-US"/>
        </a:p>
      </dgm:t>
    </dgm:pt>
    <dgm:pt modelId="{A0B0731D-4867-4A0F-9F02-7659CAF15F21}" type="parTrans" cxnId="{56EAB4B1-DF38-424A-8BF2-D67C551E6682}">
      <dgm:prSet/>
      <dgm:spPr/>
      <dgm:t>
        <a:bodyPr/>
        <a:lstStyle/>
        <a:p>
          <a:endParaRPr lang="en-US"/>
        </a:p>
      </dgm:t>
    </dgm:pt>
    <dgm:pt modelId="{3650F8FD-861F-458A-9D1C-1573FF13D9CD}" type="sibTrans" cxnId="{56EAB4B1-DF38-424A-8BF2-D67C551E6682}">
      <dgm:prSet/>
      <dgm:spPr/>
      <dgm:t>
        <a:bodyPr/>
        <a:lstStyle/>
        <a:p>
          <a:endParaRPr lang="en-US"/>
        </a:p>
      </dgm:t>
    </dgm:pt>
    <dgm:pt modelId="{10A3F253-F640-4FF5-BF83-B1C62D2B77CD}">
      <dgm:prSet/>
      <dgm:spPr/>
      <dgm:t>
        <a:bodyPr/>
        <a:lstStyle/>
        <a:p>
          <a:r>
            <a:rPr lang="en-GB" dirty="0"/>
            <a:t>Targeted NGS</a:t>
          </a:r>
          <a:endParaRPr lang="en-US" dirty="0"/>
        </a:p>
      </dgm:t>
    </dgm:pt>
    <dgm:pt modelId="{CBE5ABB9-BCF3-44E7-8FEB-69A53E6BBE6C}" type="parTrans" cxnId="{F5880E32-68C0-408A-B2C8-83164FE6C875}">
      <dgm:prSet/>
      <dgm:spPr/>
      <dgm:t>
        <a:bodyPr/>
        <a:lstStyle/>
        <a:p>
          <a:endParaRPr lang="en-US"/>
        </a:p>
      </dgm:t>
    </dgm:pt>
    <dgm:pt modelId="{73A3B800-4ADD-4054-A954-FEAC0A8A1918}" type="sibTrans" cxnId="{F5880E32-68C0-408A-B2C8-83164FE6C875}">
      <dgm:prSet/>
      <dgm:spPr/>
      <dgm:t>
        <a:bodyPr/>
        <a:lstStyle/>
        <a:p>
          <a:endParaRPr lang="en-US"/>
        </a:p>
      </dgm:t>
    </dgm:pt>
    <dgm:pt modelId="{E862FF8F-1A2F-4554-8633-9CE57C2D3B3F}">
      <dgm:prSet/>
      <dgm:spPr/>
      <dgm:t>
        <a:bodyPr/>
        <a:lstStyle/>
        <a:p>
          <a:r>
            <a:rPr lang="en-GB" dirty="0"/>
            <a:t>Copy-number variations</a:t>
          </a:r>
          <a:endParaRPr lang="en-US" dirty="0"/>
        </a:p>
      </dgm:t>
    </dgm:pt>
    <dgm:pt modelId="{82602B6A-7839-4336-B485-336D98F1DDF7}" type="parTrans" cxnId="{E788BD11-03AB-459E-BF4D-769914714BF0}">
      <dgm:prSet/>
      <dgm:spPr/>
      <dgm:t>
        <a:bodyPr/>
        <a:lstStyle/>
        <a:p>
          <a:endParaRPr lang="en-US"/>
        </a:p>
      </dgm:t>
    </dgm:pt>
    <dgm:pt modelId="{E7739DD8-1920-4CA0-9BD2-85A15732BF30}" type="sibTrans" cxnId="{E788BD11-03AB-459E-BF4D-769914714BF0}">
      <dgm:prSet/>
      <dgm:spPr/>
      <dgm:t>
        <a:bodyPr/>
        <a:lstStyle/>
        <a:p>
          <a:endParaRPr lang="en-US"/>
        </a:p>
      </dgm:t>
    </dgm:pt>
    <dgm:pt modelId="{881E5493-7AF4-9147-B2F8-AFCA61153681}">
      <dgm:prSet/>
      <dgm:spPr/>
      <dgm:t>
        <a:bodyPr/>
        <a:lstStyle/>
        <a:p>
          <a:r>
            <a:rPr lang="en-GB" dirty="0"/>
            <a:t>Tumour associated protein</a:t>
          </a:r>
        </a:p>
      </dgm:t>
    </dgm:pt>
    <dgm:pt modelId="{54A434C4-F7D9-3946-B0FD-AA9FB9D0705C}" type="parTrans" cxnId="{67035944-ACBF-0847-A118-588A0198F852}">
      <dgm:prSet/>
      <dgm:spPr/>
      <dgm:t>
        <a:bodyPr/>
        <a:lstStyle/>
        <a:p>
          <a:endParaRPr lang="en-GB"/>
        </a:p>
      </dgm:t>
    </dgm:pt>
    <dgm:pt modelId="{31EC3052-7B28-6C45-B456-213AABF09FFB}" type="sibTrans" cxnId="{67035944-ACBF-0847-A118-588A0198F852}">
      <dgm:prSet/>
      <dgm:spPr/>
      <dgm:t>
        <a:bodyPr/>
        <a:lstStyle/>
        <a:p>
          <a:endParaRPr lang="en-GB"/>
        </a:p>
      </dgm:t>
    </dgm:pt>
    <dgm:pt modelId="{2E7F20D9-5462-844C-95FE-891D578D6928}">
      <dgm:prSet/>
      <dgm:spPr/>
      <dgm:t>
        <a:bodyPr/>
        <a:lstStyle/>
        <a:p>
          <a:r>
            <a:rPr lang="en-US" dirty="0"/>
            <a:t>FISH / WGS</a:t>
          </a:r>
        </a:p>
      </dgm:t>
    </dgm:pt>
    <dgm:pt modelId="{C6B181FF-79EC-6E43-A221-1F2D8FA196EE}" type="parTrans" cxnId="{4725CB05-6AFB-0D43-AE17-3727476FF477}">
      <dgm:prSet/>
      <dgm:spPr/>
      <dgm:t>
        <a:bodyPr/>
        <a:lstStyle/>
        <a:p>
          <a:endParaRPr lang="en-GB"/>
        </a:p>
      </dgm:t>
    </dgm:pt>
    <dgm:pt modelId="{B8F4749C-69ED-EA43-8422-FE5B46E1AFF0}" type="sibTrans" cxnId="{4725CB05-6AFB-0D43-AE17-3727476FF477}">
      <dgm:prSet/>
      <dgm:spPr/>
      <dgm:t>
        <a:bodyPr/>
        <a:lstStyle/>
        <a:p>
          <a:endParaRPr lang="en-GB"/>
        </a:p>
      </dgm:t>
    </dgm:pt>
    <dgm:pt modelId="{5DB8FE0D-19E7-624C-B947-14E5152B23C4}">
      <dgm:prSet/>
      <dgm:spPr/>
      <dgm:t>
        <a:bodyPr/>
        <a:lstStyle/>
        <a:p>
          <a:r>
            <a:rPr lang="en-GB" dirty="0"/>
            <a:t>ELISA</a:t>
          </a:r>
        </a:p>
      </dgm:t>
    </dgm:pt>
    <dgm:pt modelId="{5D686D8D-16F7-C74D-9966-612EC6C8E161}" type="parTrans" cxnId="{13FDAFA6-33B5-4043-B689-3630D7516FD7}">
      <dgm:prSet/>
      <dgm:spPr/>
      <dgm:t>
        <a:bodyPr/>
        <a:lstStyle/>
        <a:p>
          <a:endParaRPr lang="en-GB"/>
        </a:p>
      </dgm:t>
    </dgm:pt>
    <dgm:pt modelId="{C2EA59B8-9487-034C-A05B-DC4B0E2DABC3}" type="sibTrans" cxnId="{13FDAFA6-33B5-4043-B689-3630D7516FD7}">
      <dgm:prSet/>
      <dgm:spPr/>
      <dgm:t>
        <a:bodyPr/>
        <a:lstStyle/>
        <a:p>
          <a:endParaRPr lang="en-GB"/>
        </a:p>
      </dgm:t>
    </dgm:pt>
    <dgm:pt modelId="{A9DED94F-4037-F84E-984E-17B454EE3CB9}" type="pres">
      <dgm:prSet presAssocID="{5974D61D-6DAD-49FE-A130-CA5BD11FE623}" presName="hierChild1" presStyleCnt="0">
        <dgm:presLayoutVars>
          <dgm:chPref val="1"/>
          <dgm:dir/>
          <dgm:animOne val="branch"/>
          <dgm:animLvl val="lvl"/>
          <dgm:resizeHandles/>
        </dgm:presLayoutVars>
      </dgm:prSet>
      <dgm:spPr/>
    </dgm:pt>
    <dgm:pt modelId="{ED847714-83AC-CA4D-98AD-B4FA72E0A173}" type="pres">
      <dgm:prSet presAssocID="{EC93E5FB-5FAF-48F5-BE05-131E4813EA6F}" presName="hierRoot1" presStyleCnt="0"/>
      <dgm:spPr/>
    </dgm:pt>
    <dgm:pt modelId="{2D25F196-9453-8644-B15A-493292A12C12}" type="pres">
      <dgm:prSet presAssocID="{EC93E5FB-5FAF-48F5-BE05-131E4813EA6F}" presName="composite" presStyleCnt="0"/>
      <dgm:spPr/>
    </dgm:pt>
    <dgm:pt modelId="{60CE987F-0194-794F-B205-6C393C72D4EC}" type="pres">
      <dgm:prSet presAssocID="{EC93E5FB-5FAF-48F5-BE05-131E4813EA6F}" presName="background" presStyleLbl="node0" presStyleIdx="0" presStyleCnt="2"/>
      <dgm:spPr/>
    </dgm:pt>
    <dgm:pt modelId="{75BB8CA7-1F63-134D-944A-F1F95C6165FC}" type="pres">
      <dgm:prSet presAssocID="{EC93E5FB-5FAF-48F5-BE05-131E4813EA6F}" presName="text" presStyleLbl="fgAcc0" presStyleIdx="0" presStyleCnt="2">
        <dgm:presLayoutVars>
          <dgm:chPref val="3"/>
        </dgm:presLayoutVars>
      </dgm:prSet>
      <dgm:spPr/>
    </dgm:pt>
    <dgm:pt modelId="{290830F6-FABB-5642-9F4F-9B67F1014090}" type="pres">
      <dgm:prSet presAssocID="{EC93E5FB-5FAF-48F5-BE05-131E4813EA6F}" presName="hierChild2" presStyleCnt="0"/>
      <dgm:spPr/>
    </dgm:pt>
    <dgm:pt modelId="{D0723BC9-5C69-8E40-8D79-5DA899EF0ADE}" type="pres">
      <dgm:prSet presAssocID="{54A434C4-F7D9-3946-B0FD-AA9FB9D0705C}" presName="Name10" presStyleLbl="parChTrans1D2" presStyleIdx="0" presStyleCnt="3"/>
      <dgm:spPr/>
    </dgm:pt>
    <dgm:pt modelId="{90BF61B2-5C66-E64E-A059-13FE9B0B8B4B}" type="pres">
      <dgm:prSet presAssocID="{881E5493-7AF4-9147-B2F8-AFCA61153681}" presName="hierRoot2" presStyleCnt="0"/>
      <dgm:spPr/>
    </dgm:pt>
    <dgm:pt modelId="{6BCE269E-4673-7E4D-94A4-8E2B8AD99623}" type="pres">
      <dgm:prSet presAssocID="{881E5493-7AF4-9147-B2F8-AFCA61153681}" presName="composite2" presStyleCnt="0"/>
      <dgm:spPr/>
    </dgm:pt>
    <dgm:pt modelId="{28A73DAB-4592-334A-B985-7DFC87D07874}" type="pres">
      <dgm:prSet presAssocID="{881E5493-7AF4-9147-B2F8-AFCA61153681}" presName="background2" presStyleLbl="node2" presStyleIdx="0" presStyleCnt="3"/>
      <dgm:spPr/>
    </dgm:pt>
    <dgm:pt modelId="{5EB07966-803B-9C40-A243-7955B8F145D1}" type="pres">
      <dgm:prSet presAssocID="{881E5493-7AF4-9147-B2F8-AFCA61153681}" presName="text2" presStyleLbl="fgAcc2" presStyleIdx="0" presStyleCnt="3">
        <dgm:presLayoutVars>
          <dgm:chPref val="3"/>
        </dgm:presLayoutVars>
      </dgm:prSet>
      <dgm:spPr/>
    </dgm:pt>
    <dgm:pt modelId="{37B7C878-9277-3D40-93D1-08436EE8E3BB}" type="pres">
      <dgm:prSet presAssocID="{881E5493-7AF4-9147-B2F8-AFCA61153681}" presName="hierChild3" presStyleCnt="0"/>
      <dgm:spPr/>
    </dgm:pt>
    <dgm:pt modelId="{E72B8D0A-E223-A641-AFB8-7396A9B99D2E}" type="pres">
      <dgm:prSet presAssocID="{5D686D8D-16F7-C74D-9966-612EC6C8E161}" presName="Name17" presStyleLbl="parChTrans1D3" presStyleIdx="0" presStyleCnt="3"/>
      <dgm:spPr/>
    </dgm:pt>
    <dgm:pt modelId="{49228998-5D05-EF4A-875C-01799D25F48D}" type="pres">
      <dgm:prSet presAssocID="{5DB8FE0D-19E7-624C-B947-14E5152B23C4}" presName="hierRoot3" presStyleCnt="0"/>
      <dgm:spPr/>
    </dgm:pt>
    <dgm:pt modelId="{2FC02D2F-6EA2-DA4A-A61B-232B4889CB9D}" type="pres">
      <dgm:prSet presAssocID="{5DB8FE0D-19E7-624C-B947-14E5152B23C4}" presName="composite3" presStyleCnt="0"/>
      <dgm:spPr/>
    </dgm:pt>
    <dgm:pt modelId="{1D985271-D9D7-AB4A-9CAB-723FF7B368CB}" type="pres">
      <dgm:prSet presAssocID="{5DB8FE0D-19E7-624C-B947-14E5152B23C4}" presName="background3" presStyleLbl="node3" presStyleIdx="0" presStyleCnt="3"/>
      <dgm:spPr/>
    </dgm:pt>
    <dgm:pt modelId="{2CDCF226-0B40-324A-BEEB-95763492E8D6}" type="pres">
      <dgm:prSet presAssocID="{5DB8FE0D-19E7-624C-B947-14E5152B23C4}" presName="text3" presStyleLbl="fgAcc3" presStyleIdx="0" presStyleCnt="3">
        <dgm:presLayoutVars>
          <dgm:chPref val="3"/>
        </dgm:presLayoutVars>
      </dgm:prSet>
      <dgm:spPr/>
    </dgm:pt>
    <dgm:pt modelId="{E5B0241B-6FC1-2243-88E8-DCC5ABB7D1D1}" type="pres">
      <dgm:prSet presAssocID="{5DB8FE0D-19E7-624C-B947-14E5152B23C4}" presName="hierChild4" presStyleCnt="0"/>
      <dgm:spPr/>
    </dgm:pt>
    <dgm:pt modelId="{50A86F93-AF26-E349-A6B9-85FF98B9BF53}" type="pres">
      <dgm:prSet presAssocID="{74EFDBDE-5823-42E6-984F-DA97CFC4F8A5}" presName="hierRoot1" presStyleCnt="0"/>
      <dgm:spPr/>
    </dgm:pt>
    <dgm:pt modelId="{2F2B1797-C4B2-1546-AD4B-99127DEA3523}" type="pres">
      <dgm:prSet presAssocID="{74EFDBDE-5823-42E6-984F-DA97CFC4F8A5}" presName="composite" presStyleCnt="0"/>
      <dgm:spPr/>
    </dgm:pt>
    <dgm:pt modelId="{0067A442-6AAE-644B-92C0-F9FF38101CF4}" type="pres">
      <dgm:prSet presAssocID="{74EFDBDE-5823-42E6-984F-DA97CFC4F8A5}" presName="background" presStyleLbl="node0" presStyleIdx="1" presStyleCnt="2"/>
      <dgm:spPr/>
    </dgm:pt>
    <dgm:pt modelId="{434F8117-0366-2641-8C22-1484B938CC54}" type="pres">
      <dgm:prSet presAssocID="{74EFDBDE-5823-42E6-984F-DA97CFC4F8A5}" presName="text" presStyleLbl="fgAcc0" presStyleIdx="1" presStyleCnt="2">
        <dgm:presLayoutVars>
          <dgm:chPref val="3"/>
        </dgm:presLayoutVars>
      </dgm:prSet>
      <dgm:spPr/>
    </dgm:pt>
    <dgm:pt modelId="{D9B4D9B9-FAA2-ED45-BCCD-59956DCC3761}" type="pres">
      <dgm:prSet presAssocID="{74EFDBDE-5823-42E6-984F-DA97CFC4F8A5}" presName="hierChild2" presStyleCnt="0"/>
      <dgm:spPr/>
    </dgm:pt>
    <dgm:pt modelId="{FB611264-778F-3545-AED7-7B6F877D1DC9}" type="pres">
      <dgm:prSet presAssocID="{A0B0731D-4867-4A0F-9F02-7659CAF15F21}" presName="Name10" presStyleLbl="parChTrans1D2" presStyleIdx="1" presStyleCnt="3"/>
      <dgm:spPr/>
    </dgm:pt>
    <dgm:pt modelId="{74C871AE-9DD2-5249-B35A-A14230EC367F}" type="pres">
      <dgm:prSet presAssocID="{C71A7C24-B8B4-4290-897B-1248CBFB550D}" presName="hierRoot2" presStyleCnt="0"/>
      <dgm:spPr/>
    </dgm:pt>
    <dgm:pt modelId="{E4A42E15-C451-C64D-BF18-53F88EA8F470}" type="pres">
      <dgm:prSet presAssocID="{C71A7C24-B8B4-4290-897B-1248CBFB550D}" presName="composite2" presStyleCnt="0"/>
      <dgm:spPr/>
    </dgm:pt>
    <dgm:pt modelId="{EB3741CB-F4BD-CE4F-899E-1CCA9DB4D99C}" type="pres">
      <dgm:prSet presAssocID="{C71A7C24-B8B4-4290-897B-1248CBFB550D}" presName="background2" presStyleLbl="node2" presStyleIdx="1" presStyleCnt="3"/>
      <dgm:spPr/>
    </dgm:pt>
    <dgm:pt modelId="{6EFF96B8-0919-D644-A74D-7D4322C67EFD}" type="pres">
      <dgm:prSet presAssocID="{C71A7C24-B8B4-4290-897B-1248CBFB550D}" presName="text2" presStyleLbl="fgAcc2" presStyleIdx="1" presStyleCnt="3">
        <dgm:presLayoutVars>
          <dgm:chPref val="3"/>
        </dgm:presLayoutVars>
      </dgm:prSet>
      <dgm:spPr/>
    </dgm:pt>
    <dgm:pt modelId="{A8CC1512-9AB6-1443-BBAA-9F2CB448E15C}" type="pres">
      <dgm:prSet presAssocID="{C71A7C24-B8B4-4290-897B-1248CBFB550D}" presName="hierChild3" presStyleCnt="0"/>
      <dgm:spPr/>
    </dgm:pt>
    <dgm:pt modelId="{F0933BCD-DDDB-5144-B838-F6581B728B8D}" type="pres">
      <dgm:prSet presAssocID="{CBE5ABB9-BCF3-44E7-8FEB-69A53E6BBE6C}" presName="Name17" presStyleLbl="parChTrans1D3" presStyleIdx="1" presStyleCnt="3"/>
      <dgm:spPr/>
    </dgm:pt>
    <dgm:pt modelId="{375DAE7E-3D9F-F046-9007-96B1B6C42CCD}" type="pres">
      <dgm:prSet presAssocID="{10A3F253-F640-4FF5-BF83-B1C62D2B77CD}" presName="hierRoot3" presStyleCnt="0"/>
      <dgm:spPr/>
    </dgm:pt>
    <dgm:pt modelId="{0C025583-17CE-B444-9711-B036035DA7B1}" type="pres">
      <dgm:prSet presAssocID="{10A3F253-F640-4FF5-BF83-B1C62D2B77CD}" presName="composite3" presStyleCnt="0"/>
      <dgm:spPr/>
    </dgm:pt>
    <dgm:pt modelId="{6C171BA6-8D32-2F42-8C06-4B6B7C2980F6}" type="pres">
      <dgm:prSet presAssocID="{10A3F253-F640-4FF5-BF83-B1C62D2B77CD}" presName="background3" presStyleLbl="node3" presStyleIdx="1" presStyleCnt="3"/>
      <dgm:spPr/>
    </dgm:pt>
    <dgm:pt modelId="{52CE5388-83EE-6B42-BE5A-8A9C73970CEA}" type="pres">
      <dgm:prSet presAssocID="{10A3F253-F640-4FF5-BF83-B1C62D2B77CD}" presName="text3" presStyleLbl="fgAcc3" presStyleIdx="1" presStyleCnt="3">
        <dgm:presLayoutVars>
          <dgm:chPref val="3"/>
        </dgm:presLayoutVars>
      </dgm:prSet>
      <dgm:spPr/>
    </dgm:pt>
    <dgm:pt modelId="{63A4848F-277D-5743-BF9B-0D06AF6AE086}" type="pres">
      <dgm:prSet presAssocID="{10A3F253-F640-4FF5-BF83-B1C62D2B77CD}" presName="hierChild4" presStyleCnt="0"/>
      <dgm:spPr/>
    </dgm:pt>
    <dgm:pt modelId="{0D1DE02D-F6F8-584C-A65E-2ED3F28A32A5}" type="pres">
      <dgm:prSet presAssocID="{82602B6A-7839-4336-B485-336D98F1DDF7}" presName="Name10" presStyleLbl="parChTrans1D2" presStyleIdx="2" presStyleCnt="3"/>
      <dgm:spPr/>
    </dgm:pt>
    <dgm:pt modelId="{63952B16-57DD-2D49-B182-77411AA93330}" type="pres">
      <dgm:prSet presAssocID="{E862FF8F-1A2F-4554-8633-9CE57C2D3B3F}" presName="hierRoot2" presStyleCnt="0"/>
      <dgm:spPr/>
    </dgm:pt>
    <dgm:pt modelId="{756270BC-83AE-264D-A8F2-B117B59597C5}" type="pres">
      <dgm:prSet presAssocID="{E862FF8F-1A2F-4554-8633-9CE57C2D3B3F}" presName="composite2" presStyleCnt="0"/>
      <dgm:spPr/>
    </dgm:pt>
    <dgm:pt modelId="{B06C9AC3-5876-F041-98B3-50A5187CFDFE}" type="pres">
      <dgm:prSet presAssocID="{E862FF8F-1A2F-4554-8633-9CE57C2D3B3F}" presName="background2" presStyleLbl="node2" presStyleIdx="2" presStyleCnt="3"/>
      <dgm:spPr/>
    </dgm:pt>
    <dgm:pt modelId="{C33C76A4-C71C-AA48-80FC-8D7A2826084E}" type="pres">
      <dgm:prSet presAssocID="{E862FF8F-1A2F-4554-8633-9CE57C2D3B3F}" presName="text2" presStyleLbl="fgAcc2" presStyleIdx="2" presStyleCnt="3">
        <dgm:presLayoutVars>
          <dgm:chPref val="3"/>
        </dgm:presLayoutVars>
      </dgm:prSet>
      <dgm:spPr/>
    </dgm:pt>
    <dgm:pt modelId="{A43F8DEF-5521-2440-9CC6-3CEE5DD43E8B}" type="pres">
      <dgm:prSet presAssocID="{E862FF8F-1A2F-4554-8633-9CE57C2D3B3F}" presName="hierChild3" presStyleCnt="0"/>
      <dgm:spPr/>
    </dgm:pt>
    <dgm:pt modelId="{52DDF9E3-9C20-074D-92BD-7CD455AADC69}" type="pres">
      <dgm:prSet presAssocID="{C6B181FF-79EC-6E43-A221-1F2D8FA196EE}" presName="Name17" presStyleLbl="parChTrans1D3" presStyleIdx="2" presStyleCnt="3"/>
      <dgm:spPr/>
    </dgm:pt>
    <dgm:pt modelId="{DEE0D320-935C-F547-BD35-FC990933BD9B}" type="pres">
      <dgm:prSet presAssocID="{2E7F20D9-5462-844C-95FE-891D578D6928}" presName="hierRoot3" presStyleCnt="0"/>
      <dgm:spPr/>
    </dgm:pt>
    <dgm:pt modelId="{F14B834D-B5DE-BF48-A8B0-118CE8A66259}" type="pres">
      <dgm:prSet presAssocID="{2E7F20D9-5462-844C-95FE-891D578D6928}" presName="composite3" presStyleCnt="0"/>
      <dgm:spPr/>
    </dgm:pt>
    <dgm:pt modelId="{C262C92F-CAB6-384F-9C23-F50F6AFAE284}" type="pres">
      <dgm:prSet presAssocID="{2E7F20D9-5462-844C-95FE-891D578D6928}" presName="background3" presStyleLbl="node3" presStyleIdx="2" presStyleCnt="3"/>
      <dgm:spPr/>
    </dgm:pt>
    <dgm:pt modelId="{EFC5CE4D-8E1E-E546-B387-9BE985D258F6}" type="pres">
      <dgm:prSet presAssocID="{2E7F20D9-5462-844C-95FE-891D578D6928}" presName="text3" presStyleLbl="fgAcc3" presStyleIdx="2" presStyleCnt="3">
        <dgm:presLayoutVars>
          <dgm:chPref val="3"/>
        </dgm:presLayoutVars>
      </dgm:prSet>
      <dgm:spPr/>
    </dgm:pt>
    <dgm:pt modelId="{7BEB2978-426D-6A4E-9481-38DDDD0F309E}" type="pres">
      <dgm:prSet presAssocID="{2E7F20D9-5462-844C-95FE-891D578D6928}" presName="hierChild4" presStyleCnt="0"/>
      <dgm:spPr/>
    </dgm:pt>
  </dgm:ptLst>
  <dgm:cxnLst>
    <dgm:cxn modelId="{EAE2DA03-B9C0-E643-8126-513243970FFD}" type="presOf" srcId="{5D686D8D-16F7-C74D-9966-612EC6C8E161}" destId="{E72B8D0A-E223-A641-AFB8-7396A9B99D2E}" srcOrd="0" destOrd="0" presId="urn:microsoft.com/office/officeart/2005/8/layout/hierarchy1"/>
    <dgm:cxn modelId="{4725CB05-6AFB-0D43-AE17-3727476FF477}" srcId="{E862FF8F-1A2F-4554-8633-9CE57C2D3B3F}" destId="{2E7F20D9-5462-844C-95FE-891D578D6928}" srcOrd="0" destOrd="0" parTransId="{C6B181FF-79EC-6E43-A221-1F2D8FA196EE}" sibTransId="{B8F4749C-69ED-EA43-8422-FE5B46E1AFF0}"/>
    <dgm:cxn modelId="{0F87C30C-9B85-4F4C-B34E-621165643CC1}" type="presOf" srcId="{C71A7C24-B8B4-4290-897B-1248CBFB550D}" destId="{6EFF96B8-0919-D644-A74D-7D4322C67EFD}" srcOrd="0" destOrd="0" presId="urn:microsoft.com/office/officeart/2005/8/layout/hierarchy1"/>
    <dgm:cxn modelId="{E788BD11-03AB-459E-BF4D-769914714BF0}" srcId="{74EFDBDE-5823-42E6-984F-DA97CFC4F8A5}" destId="{E862FF8F-1A2F-4554-8633-9CE57C2D3B3F}" srcOrd="1" destOrd="0" parTransId="{82602B6A-7839-4336-B485-336D98F1DDF7}" sibTransId="{E7739DD8-1920-4CA0-9BD2-85A15732BF30}"/>
    <dgm:cxn modelId="{FD1BA91C-FC75-4142-A205-2B05C8FEA36A}" type="presOf" srcId="{CBE5ABB9-BCF3-44E7-8FEB-69A53E6BBE6C}" destId="{F0933BCD-DDDB-5144-B838-F6581B728B8D}" srcOrd="0" destOrd="0" presId="urn:microsoft.com/office/officeart/2005/8/layout/hierarchy1"/>
    <dgm:cxn modelId="{54E3F926-6248-1047-87B4-00A492ECCFFB}" type="presOf" srcId="{54A434C4-F7D9-3946-B0FD-AA9FB9D0705C}" destId="{D0723BC9-5C69-8E40-8D79-5DA899EF0ADE}" srcOrd="0" destOrd="0" presId="urn:microsoft.com/office/officeart/2005/8/layout/hierarchy1"/>
    <dgm:cxn modelId="{2904542C-D01F-2449-8BFB-B7662372C8C7}" type="presOf" srcId="{5974D61D-6DAD-49FE-A130-CA5BD11FE623}" destId="{A9DED94F-4037-F84E-984E-17B454EE3CB9}" srcOrd="0" destOrd="0" presId="urn:microsoft.com/office/officeart/2005/8/layout/hierarchy1"/>
    <dgm:cxn modelId="{F5880E32-68C0-408A-B2C8-83164FE6C875}" srcId="{C71A7C24-B8B4-4290-897B-1248CBFB550D}" destId="{10A3F253-F640-4FF5-BF83-B1C62D2B77CD}" srcOrd="0" destOrd="0" parTransId="{CBE5ABB9-BCF3-44E7-8FEB-69A53E6BBE6C}" sibTransId="{73A3B800-4ADD-4054-A954-FEAC0A8A1918}"/>
    <dgm:cxn modelId="{67035944-ACBF-0847-A118-588A0198F852}" srcId="{EC93E5FB-5FAF-48F5-BE05-131E4813EA6F}" destId="{881E5493-7AF4-9147-B2F8-AFCA61153681}" srcOrd="0" destOrd="0" parTransId="{54A434C4-F7D9-3946-B0FD-AA9FB9D0705C}" sibTransId="{31EC3052-7B28-6C45-B456-213AABF09FFB}"/>
    <dgm:cxn modelId="{475DB14D-2EDF-434A-BF1E-642CB9FDA13A}" type="presOf" srcId="{881E5493-7AF4-9147-B2F8-AFCA61153681}" destId="{5EB07966-803B-9C40-A243-7955B8F145D1}" srcOrd="0" destOrd="0" presId="urn:microsoft.com/office/officeart/2005/8/layout/hierarchy1"/>
    <dgm:cxn modelId="{88DA775A-95AA-C344-A809-7025F99EC165}" type="presOf" srcId="{EC93E5FB-5FAF-48F5-BE05-131E4813EA6F}" destId="{75BB8CA7-1F63-134D-944A-F1F95C6165FC}" srcOrd="0" destOrd="0" presId="urn:microsoft.com/office/officeart/2005/8/layout/hierarchy1"/>
    <dgm:cxn modelId="{223C9F64-557C-FA43-A730-87F2DD15B25F}" type="presOf" srcId="{E862FF8F-1A2F-4554-8633-9CE57C2D3B3F}" destId="{C33C76A4-C71C-AA48-80FC-8D7A2826084E}" srcOrd="0" destOrd="0" presId="urn:microsoft.com/office/officeart/2005/8/layout/hierarchy1"/>
    <dgm:cxn modelId="{FBA36976-28F3-1247-9CE9-BFA9D1034C31}" type="presOf" srcId="{82602B6A-7839-4336-B485-336D98F1DDF7}" destId="{0D1DE02D-F6F8-584C-A65E-2ED3F28A32A5}" srcOrd="0" destOrd="0" presId="urn:microsoft.com/office/officeart/2005/8/layout/hierarchy1"/>
    <dgm:cxn modelId="{AC092878-7CD3-4CCB-BA3E-B5BFFDEDD6EA}" srcId="{5974D61D-6DAD-49FE-A130-CA5BD11FE623}" destId="{EC93E5FB-5FAF-48F5-BE05-131E4813EA6F}" srcOrd="0" destOrd="0" parTransId="{D8AD28A9-B2BE-4197-B12F-32FEB816CFF5}" sibTransId="{A96BC151-8C92-41A6-A670-BFDD59D21854}"/>
    <dgm:cxn modelId="{19C72683-D6BB-44C7-BB36-90055839AD4E}" srcId="{5974D61D-6DAD-49FE-A130-CA5BD11FE623}" destId="{74EFDBDE-5823-42E6-984F-DA97CFC4F8A5}" srcOrd="1" destOrd="0" parTransId="{690B9F24-C566-4D05-A8AB-A61F2CED5B99}" sibTransId="{30D1A472-0A38-437F-8547-8061456D8E6A}"/>
    <dgm:cxn modelId="{3F57038F-F187-CD49-88DC-5471C8F4A99D}" type="presOf" srcId="{C6B181FF-79EC-6E43-A221-1F2D8FA196EE}" destId="{52DDF9E3-9C20-074D-92BD-7CD455AADC69}" srcOrd="0" destOrd="0" presId="urn:microsoft.com/office/officeart/2005/8/layout/hierarchy1"/>
    <dgm:cxn modelId="{67758F92-D42A-6145-8886-D0E4D444B690}" type="presOf" srcId="{74EFDBDE-5823-42E6-984F-DA97CFC4F8A5}" destId="{434F8117-0366-2641-8C22-1484B938CC54}" srcOrd="0" destOrd="0" presId="urn:microsoft.com/office/officeart/2005/8/layout/hierarchy1"/>
    <dgm:cxn modelId="{C1F92B95-6E3C-4D45-93D9-6D6BF84E0106}" type="presOf" srcId="{5DB8FE0D-19E7-624C-B947-14E5152B23C4}" destId="{2CDCF226-0B40-324A-BEEB-95763492E8D6}" srcOrd="0" destOrd="0" presId="urn:microsoft.com/office/officeart/2005/8/layout/hierarchy1"/>
    <dgm:cxn modelId="{A7A0CD95-18EC-9B4C-8259-B31CBC124082}" type="presOf" srcId="{10A3F253-F640-4FF5-BF83-B1C62D2B77CD}" destId="{52CE5388-83EE-6B42-BE5A-8A9C73970CEA}" srcOrd="0" destOrd="0" presId="urn:microsoft.com/office/officeart/2005/8/layout/hierarchy1"/>
    <dgm:cxn modelId="{13FDAFA6-33B5-4043-B689-3630D7516FD7}" srcId="{881E5493-7AF4-9147-B2F8-AFCA61153681}" destId="{5DB8FE0D-19E7-624C-B947-14E5152B23C4}" srcOrd="0" destOrd="0" parTransId="{5D686D8D-16F7-C74D-9966-612EC6C8E161}" sibTransId="{C2EA59B8-9487-034C-A05B-DC4B0E2DABC3}"/>
    <dgm:cxn modelId="{56EAB4B1-DF38-424A-8BF2-D67C551E6682}" srcId="{74EFDBDE-5823-42E6-984F-DA97CFC4F8A5}" destId="{C71A7C24-B8B4-4290-897B-1248CBFB550D}" srcOrd="0" destOrd="0" parTransId="{A0B0731D-4867-4A0F-9F02-7659CAF15F21}" sibTransId="{3650F8FD-861F-458A-9D1C-1573FF13D9CD}"/>
    <dgm:cxn modelId="{290BE2B2-744E-C543-A780-F0BE45AB13E9}" type="presOf" srcId="{2E7F20D9-5462-844C-95FE-891D578D6928}" destId="{EFC5CE4D-8E1E-E546-B387-9BE985D258F6}" srcOrd="0" destOrd="0" presId="urn:microsoft.com/office/officeart/2005/8/layout/hierarchy1"/>
    <dgm:cxn modelId="{224F3ABF-1774-4040-A5EF-CBCE4B2A1870}" type="presOf" srcId="{A0B0731D-4867-4A0F-9F02-7659CAF15F21}" destId="{FB611264-778F-3545-AED7-7B6F877D1DC9}" srcOrd="0" destOrd="0" presId="urn:microsoft.com/office/officeart/2005/8/layout/hierarchy1"/>
    <dgm:cxn modelId="{C49C0560-F403-544D-9549-9E13B4EA068C}" type="presParOf" srcId="{A9DED94F-4037-F84E-984E-17B454EE3CB9}" destId="{ED847714-83AC-CA4D-98AD-B4FA72E0A173}" srcOrd="0" destOrd="0" presId="urn:microsoft.com/office/officeart/2005/8/layout/hierarchy1"/>
    <dgm:cxn modelId="{8A1F9970-B073-2D43-BCCB-DF8427C7C1D7}" type="presParOf" srcId="{ED847714-83AC-CA4D-98AD-B4FA72E0A173}" destId="{2D25F196-9453-8644-B15A-493292A12C12}" srcOrd="0" destOrd="0" presId="urn:microsoft.com/office/officeart/2005/8/layout/hierarchy1"/>
    <dgm:cxn modelId="{206FDD64-B245-CD42-B89B-365BCF3CBEDF}" type="presParOf" srcId="{2D25F196-9453-8644-B15A-493292A12C12}" destId="{60CE987F-0194-794F-B205-6C393C72D4EC}" srcOrd="0" destOrd="0" presId="urn:microsoft.com/office/officeart/2005/8/layout/hierarchy1"/>
    <dgm:cxn modelId="{AFD3F119-E7C5-E44E-9959-331B11373168}" type="presParOf" srcId="{2D25F196-9453-8644-B15A-493292A12C12}" destId="{75BB8CA7-1F63-134D-944A-F1F95C6165FC}" srcOrd="1" destOrd="0" presId="urn:microsoft.com/office/officeart/2005/8/layout/hierarchy1"/>
    <dgm:cxn modelId="{574CAEF5-DE15-E048-A917-D9A78679B736}" type="presParOf" srcId="{ED847714-83AC-CA4D-98AD-B4FA72E0A173}" destId="{290830F6-FABB-5642-9F4F-9B67F1014090}" srcOrd="1" destOrd="0" presId="urn:microsoft.com/office/officeart/2005/8/layout/hierarchy1"/>
    <dgm:cxn modelId="{9011E981-9C30-3843-9B7C-1C15D20567AC}" type="presParOf" srcId="{290830F6-FABB-5642-9F4F-9B67F1014090}" destId="{D0723BC9-5C69-8E40-8D79-5DA899EF0ADE}" srcOrd="0" destOrd="0" presId="urn:microsoft.com/office/officeart/2005/8/layout/hierarchy1"/>
    <dgm:cxn modelId="{111EAB2B-862C-9B4F-8E94-7F5342A61D2A}" type="presParOf" srcId="{290830F6-FABB-5642-9F4F-9B67F1014090}" destId="{90BF61B2-5C66-E64E-A059-13FE9B0B8B4B}" srcOrd="1" destOrd="0" presId="urn:microsoft.com/office/officeart/2005/8/layout/hierarchy1"/>
    <dgm:cxn modelId="{62F6F4C2-9C63-C94E-9440-FBB6E3D7868A}" type="presParOf" srcId="{90BF61B2-5C66-E64E-A059-13FE9B0B8B4B}" destId="{6BCE269E-4673-7E4D-94A4-8E2B8AD99623}" srcOrd="0" destOrd="0" presId="urn:microsoft.com/office/officeart/2005/8/layout/hierarchy1"/>
    <dgm:cxn modelId="{093B32E9-4747-6C47-A142-7C449E81214A}" type="presParOf" srcId="{6BCE269E-4673-7E4D-94A4-8E2B8AD99623}" destId="{28A73DAB-4592-334A-B985-7DFC87D07874}" srcOrd="0" destOrd="0" presId="urn:microsoft.com/office/officeart/2005/8/layout/hierarchy1"/>
    <dgm:cxn modelId="{2B90387B-286F-7645-9C3B-D2F6B2B6878A}" type="presParOf" srcId="{6BCE269E-4673-7E4D-94A4-8E2B8AD99623}" destId="{5EB07966-803B-9C40-A243-7955B8F145D1}" srcOrd="1" destOrd="0" presId="urn:microsoft.com/office/officeart/2005/8/layout/hierarchy1"/>
    <dgm:cxn modelId="{35942B19-59DB-A245-A309-B0035FF8CACC}" type="presParOf" srcId="{90BF61B2-5C66-E64E-A059-13FE9B0B8B4B}" destId="{37B7C878-9277-3D40-93D1-08436EE8E3BB}" srcOrd="1" destOrd="0" presId="urn:microsoft.com/office/officeart/2005/8/layout/hierarchy1"/>
    <dgm:cxn modelId="{4E8544F3-BC1F-1D42-B1CB-F9CC3E9E0ABF}" type="presParOf" srcId="{37B7C878-9277-3D40-93D1-08436EE8E3BB}" destId="{E72B8D0A-E223-A641-AFB8-7396A9B99D2E}" srcOrd="0" destOrd="0" presId="urn:microsoft.com/office/officeart/2005/8/layout/hierarchy1"/>
    <dgm:cxn modelId="{9F1B766B-423F-C44D-B1F2-9F82C083A5D7}" type="presParOf" srcId="{37B7C878-9277-3D40-93D1-08436EE8E3BB}" destId="{49228998-5D05-EF4A-875C-01799D25F48D}" srcOrd="1" destOrd="0" presId="urn:microsoft.com/office/officeart/2005/8/layout/hierarchy1"/>
    <dgm:cxn modelId="{4D8AC75C-B517-7349-8955-C1F18F9A927C}" type="presParOf" srcId="{49228998-5D05-EF4A-875C-01799D25F48D}" destId="{2FC02D2F-6EA2-DA4A-A61B-232B4889CB9D}" srcOrd="0" destOrd="0" presId="urn:microsoft.com/office/officeart/2005/8/layout/hierarchy1"/>
    <dgm:cxn modelId="{0141BB05-B9F7-8548-BE43-2A9C2F52CDFC}" type="presParOf" srcId="{2FC02D2F-6EA2-DA4A-A61B-232B4889CB9D}" destId="{1D985271-D9D7-AB4A-9CAB-723FF7B368CB}" srcOrd="0" destOrd="0" presId="urn:microsoft.com/office/officeart/2005/8/layout/hierarchy1"/>
    <dgm:cxn modelId="{C69C1DE3-6477-FA43-8D71-A7F69775F168}" type="presParOf" srcId="{2FC02D2F-6EA2-DA4A-A61B-232B4889CB9D}" destId="{2CDCF226-0B40-324A-BEEB-95763492E8D6}" srcOrd="1" destOrd="0" presId="urn:microsoft.com/office/officeart/2005/8/layout/hierarchy1"/>
    <dgm:cxn modelId="{6EEF6FCE-9C1E-BE45-A037-53E4D681A030}" type="presParOf" srcId="{49228998-5D05-EF4A-875C-01799D25F48D}" destId="{E5B0241B-6FC1-2243-88E8-DCC5ABB7D1D1}" srcOrd="1" destOrd="0" presId="urn:microsoft.com/office/officeart/2005/8/layout/hierarchy1"/>
    <dgm:cxn modelId="{ADB4A1CD-97CA-F84F-9BE6-1A4019682AB9}" type="presParOf" srcId="{A9DED94F-4037-F84E-984E-17B454EE3CB9}" destId="{50A86F93-AF26-E349-A6B9-85FF98B9BF53}" srcOrd="1" destOrd="0" presId="urn:microsoft.com/office/officeart/2005/8/layout/hierarchy1"/>
    <dgm:cxn modelId="{042D0AAF-F589-364A-9DAD-6F552FA85EDF}" type="presParOf" srcId="{50A86F93-AF26-E349-A6B9-85FF98B9BF53}" destId="{2F2B1797-C4B2-1546-AD4B-99127DEA3523}" srcOrd="0" destOrd="0" presId="urn:microsoft.com/office/officeart/2005/8/layout/hierarchy1"/>
    <dgm:cxn modelId="{31FB82FE-30A6-F544-9B41-091202DB3975}" type="presParOf" srcId="{2F2B1797-C4B2-1546-AD4B-99127DEA3523}" destId="{0067A442-6AAE-644B-92C0-F9FF38101CF4}" srcOrd="0" destOrd="0" presId="urn:microsoft.com/office/officeart/2005/8/layout/hierarchy1"/>
    <dgm:cxn modelId="{1C556730-330B-2946-AF17-1E005CDA0A54}" type="presParOf" srcId="{2F2B1797-C4B2-1546-AD4B-99127DEA3523}" destId="{434F8117-0366-2641-8C22-1484B938CC54}" srcOrd="1" destOrd="0" presId="urn:microsoft.com/office/officeart/2005/8/layout/hierarchy1"/>
    <dgm:cxn modelId="{63B18A87-14D9-F842-B1DC-3BBF7772D98F}" type="presParOf" srcId="{50A86F93-AF26-E349-A6B9-85FF98B9BF53}" destId="{D9B4D9B9-FAA2-ED45-BCCD-59956DCC3761}" srcOrd="1" destOrd="0" presId="urn:microsoft.com/office/officeart/2005/8/layout/hierarchy1"/>
    <dgm:cxn modelId="{589A9107-4DA9-1D48-A36F-1990C0D4F4BF}" type="presParOf" srcId="{D9B4D9B9-FAA2-ED45-BCCD-59956DCC3761}" destId="{FB611264-778F-3545-AED7-7B6F877D1DC9}" srcOrd="0" destOrd="0" presId="urn:microsoft.com/office/officeart/2005/8/layout/hierarchy1"/>
    <dgm:cxn modelId="{87F7C4E1-116A-2144-90A1-2E93C406E50B}" type="presParOf" srcId="{D9B4D9B9-FAA2-ED45-BCCD-59956DCC3761}" destId="{74C871AE-9DD2-5249-B35A-A14230EC367F}" srcOrd="1" destOrd="0" presId="urn:microsoft.com/office/officeart/2005/8/layout/hierarchy1"/>
    <dgm:cxn modelId="{A9B38152-4925-4A4C-8D58-54E9D70903EE}" type="presParOf" srcId="{74C871AE-9DD2-5249-B35A-A14230EC367F}" destId="{E4A42E15-C451-C64D-BF18-53F88EA8F470}" srcOrd="0" destOrd="0" presId="urn:microsoft.com/office/officeart/2005/8/layout/hierarchy1"/>
    <dgm:cxn modelId="{3462730A-8F46-4946-9776-F4225BD066E0}" type="presParOf" srcId="{E4A42E15-C451-C64D-BF18-53F88EA8F470}" destId="{EB3741CB-F4BD-CE4F-899E-1CCA9DB4D99C}" srcOrd="0" destOrd="0" presId="urn:microsoft.com/office/officeart/2005/8/layout/hierarchy1"/>
    <dgm:cxn modelId="{A4A8023E-B764-3C47-8B9E-09FA2B0D7705}" type="presParOf" srcId="{E4A42E15-C451-C64D-BF18-53F88EA8F470}" destId="{6EFF96B8-0919-D644-A74D-7D4322C67EFD}" srcOrd="1" destOrd="0" presId="urn:microsoft.com/office/officeart/2005/8/layout/hierarchy1"/>
    <dgm:cxn modelId="{1EF98D2E-E1ED-0249-BBC9-53AA0DFBC31B}" type="presParOf" srcId="{74C871AE-9DD2-5249-B35A-A14230EC367F}" destId="{A8CC1512-9AB6-1443-BBAA-9F2CB448E15C}" srcOrd="1" destOrd="0" presId="urn:microsoft.com/office/officeart/2005/8/layout/hierarchy1"/>
    <dgm:cxn modelId="{C42DCEE0-0FF2-594A-9902-DB3D8D153AF3}" type="presParOf" srcId="{A8CC1512-9AB6-1443-BBAA-9F2CB448E15C}" destId="{F0933BCD-DDDB-5144-B838-F6581B728B8D}" srcOrd="0" destOrd="0" presId="urn:microsoft.com/office/officeart/2005/8/layout/hierarchy1"/>
    <dgm:cxn modelId="{6E0B88FB-D875-C745-B1DD-8EDF1222291A}" type="presParOf" srcId="{A8CC1512-9AB6-1443-BBAA-9F2CB448E15C}" destId="{375DAE7E-3D9F-F046-9007-96B1B6C42CCD}" srcOrd="1" destOrd="0" presId="urn:microsoft.com/office/officeart/2005/8/layout/hierarchy1"/>
    <dgm:cxn modelId="{7B82888F-4CB2-F04E-B179-EF4E3E91FCD8}" type="presParOf" srcId="{375DAE7E-3D9F-F046-9007-96B1B6C42CCD}" destId="{0C025583-17CE-B444-9711-B036035DA7B1}" srcOrd="0" destOrd="0" presId="urn:microsoft.com/office/officeart/2005/8/layout/hierarchy1"/>
    <dgm:cxn modelId="{C99445C6-6E3E-3A43-82F1-D4C153BAC4A5}" type="presParOf" srcId="{0C025583-17CE-B444-9711-B036035DA7B1}" destId="{6C171BA6-8D32-2F42-8C06-4B6B7C2980F6}" srcOrd="0" destOrd="0" presId="urn:microsoft.com/office/officeart/2005/8/layout/hierarchy1"/>
    <dgm:cxn modelId="{70A76B52-D7D7-624B-93D6-A775B99FC67B}" type="presParOf" srcId="{0C025583-17CE-B444-9711-B036035DA7B1}" destId="{52CE5388-83EE-6B42-BE5A-8A9C73970CEA}" srcOrd="1" destOrd="0" presId="urn:microsoft.com/office/officeart/2005/8/layout/hierarchy1"/>
    <dgm:cxn modelId="{F360E157-DF8B-BC44-A051-7B8788AA68CB}" type="presParOf" srcId="{375DAE7E-3D9F-F046-9007-96B1B6C42CCD}" destId="{63A4848F-277D-5743-BF9B-0D06AF6AE086}" srcOrd="1" destOrd="0" presId="urn:microsoft.com/office/officeart/2005/8/layout/hierarchy1"/>
    <dgm:cxn modelId="{D6F066CB-C81C-0A41-9388-07BE1D7120D7}" type="presParOf" srcId="{D9B4D9B9-FAA2-ED45-BCCD-59956DCC3761}" destId="{0D1DE02D-F6F8-584C-A65E-2ED3F28A32A5}" srcOrd="2" destOrd="0" presId="urn:microsoft.com/office/officeart/2005/8/layout/hierarchy1"/>
    <dgm:cxn modelId="{D2F4F85F-E446-134A-B8B7-820CB132FCED}" type="presParOf" srcId="{D9B4D9B9-FAA2-ED45-BCCD-59956DCC3761}" destId="{63952B16-57DD-2D49-B182-77411AA93330}" srcOrd="3" destOrd="0" presId="urn:microsoft.com/office/officeart/2005/8/layout/hierarchy1"/>
    <dgm:cxn modelId="{F51E759D-DC86-E749-9DDD-93246A4F9365}" type="presParOf" srcId="{63952B16-57DD-2D49-B182-77411AA93330}" destId="{756270BC-83AE-264D-A8F2-B117B59597C5}" srcOrd="0" destOrd="0" presId="urn:microsoft.com/office/officeart/2005/8/layout/hierarchy1"/>
    <dgm:cxn modelId="{D30BEE8A-1972-BD4C-B7CB-A151D9EB9C8A}" type="presParOf" srcId="{756270BC-83AE-264D-A8F2-B117B59597C5}" destId="{B06C9AC3-5876-F041-98B3-50A5187CFDFE}" srcOrd="0" destOrd="0" presId="urn:microsoft.com/office/officeart/2005/8/layout/hierarchy1"/>
    <dgm:cxn modelId="{FF723B0F-3233-6740-B1F9-E6374AB581D5}" type="presParOf" srcId="{756270BC-83AE-264D-A8F2-B117B59597C5}" destId="{C33C76A4-C71C-AA48-80FC-8D7A2826084E}" srcOrd="1" destOrd="0" presId="urn:microsoft.com/office/officeart/2005/8/layout/hierarchy1"/>
    <dgm:cxn modelId="{A18735EC-4F76-3B42-83E4-794BB37E0733}" type="presParOf" srcId="{63952B16-57DD-2D49-B182-77411AA93330}" destId="{A43F8DEF-5521-2440-9CC6-3CEE5DD43E8B}" srcOrd="1" destOrd="0" presId="urn:microsoft.com/office/officeart/2005/8/layout/hierarchy1"/>
    <dgm:cxn modelId="{D7871CEF-7A88-5A49-9CA6-A5D2B6CBBF1D}" type="presParOf" srcId="{A43F8DEF-5521-2440-9CC6-3CEE5DD43E8B}" destId="{52DDF9E3-9C20-074D-92BD-7CD455AADC69}" srcOrd="0" destOrd="0" presId="urn:microsoft.com/office/officeart/2005/8/layout/hierarchy1"/>
    <dgm:cxn modelId="{1ED4B16E-61BB-E241-9C97-BDD178C68D91}" type="presParOf" srcId="{A43F8DEF-5521-2440-9CC6-3CEE5DD43E8B}" destId="{DEE0D320-935C-F547-BD35-FC990933BD9B}" srcOrd="1" destOrd="0" presId="urn:microsoft.com/office/officeart/2005/8/layout/hierarchy1"/>
    <dgm:cxn modelId="{B5FDB1A4-92CA-7D4E-A90E-AFFB10246A15}" type="presParOf" srcId="{DEE0D320-935C-F547-BD35-FC990933BD9B}" destId="{F14B834D-B5DE-BF48-A8B0-118CE8A66259}" srcOrd="0" destOrd="0" presId="urn:microsoft.com/office/officeart/2005/8/layout/hierarchy1"/>
    <dgm:cxn modelId="{DAF260AF-193B-2A44-BA51-483127C98DD1}" type="presParOf" srcId="{F14B834D-B5DE-BF48-A8B0-118CE8A66259}" destId="{C262C92F-CAB6-384F-9C23-F50F6AFAE284}" srcOrd="0" destOrd="0" presId="urn:microsoft.com/office/officeart/2005/8/layout/hierarchy1"/>
    <dgm:cxn modelId="{DD833E1B-B4F3-9C48-AD0F-FA5CF37E1119}" type="presParOf" srcId="{F14B834D-B5DE-BF48-A8B0-118CE8A66259}" destId="{EFC5CE4D-8E1E-E546-B387-9BE985D258F6}" srcOrd="1" destOrd="0" presId="urn:microsoft.com/office/officeart/2005/8/layout/hierarchy1"/>
    <dgm:cxn modelId="{8FEE5E65-E3FB-9E46-84FF-1E984AC728F8}" type="presParOf" srcId="{DEE0D320-935C-F547-BD35-FC990933BD9B}" destId="{7BEB2978-426D-6A4E-9481-38DDDD0F309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A48174-C451-480F-A4A7-3FD45CDC9CE3}" type="doc">
      <dgm:prSet loTypeId="urn:microsoft.com/office/officeart/2018/5/layout/IconCircleLabelList" loCatId="icon" qsTypeId="urn:microsoft.com/office/officeart/2005/8/quickstyle/simple1" qsCatId="simple" csTypeId="urn:microsoft.com/office/officeart/2018/5/colors/Iconchunking_neutralbg_accent4_2" csCatId="accent4" phldr="1"/>
      <dgm:spPr/>
      <dgm:t>
        <a:bodyPr/>
        <a:lstStyle/>
        <a:p>
          <a:endParaRPr lang="en-US"/>
        </a:p>
      </dgm:t>
    </dgm:pt>
    <dgm:pt modelId="{6D54EB45-C98F-4BE2-A51B-36AA99A89ADE}">
      <dgm:prSet/>
      <dgm:spPr/>
      <dgm:t>
        <a:bodyPr/>
        <a:lstStyle/>
        <a:p>
          <a:pPr>
            <a:lnSpc>
              <a:spcPct val="100000"/>
            </a:lnSpc>
            <a:defRPr cap="all"/>
          </a:pPr>
          <a:r>
            <a:rPr lang="en-GB"/>
            <a:t>How it works </a:t>
          </a:r>
          <a:endParaRPr lang="en-US"/>
        </a:p>
      </dgm:t>
    </dgm:pt>
    <dgm:pt modelId="{1B8940BF-BACD-4E83-83BF-5AB764808C59}" type="parTrans" cxnId="{76FA9047-1A49-4875-8BC1-6A85244006C9}">
      <dgm:prSet/>
      <dgm:spPr/>
      <dgm:t>
        <a:bodyPr/>
        <a:lstStyle/>
        <a:p>
          <a:endParaRPr lang="en-US"/>
        </a:p>
      </dgm:t>
    </dgm:pt>
    <dgm:pt modelId="{BCCE05F7-314F-4322-AAA2-537DBF112AC5}" type="sibTrans" cxnId="{76FA9047-1A49-4875-8BC1-6A85244006C9}">
      <dgm:prSet/>
      <dgm:spPr/>
      <dgm:t>
        <a:bodyPr/>
        <a:lstStyle/>
        <a:p>
          <a:endParaRPr lang="en-US"/>
        </a:p>
      </dgm:t>
    </dgm:pt>
    <dgm:pt modelId="{5278A99C-34C4-4474-B2E0-281DCE39E884}">
      <dgm:prSet/>
      <dgm:spPr/>
      <dgm:t>
        <a:bodyPr/>
        <a:lstStyle/>
        <a:p>
          <a:pPr>
            <a:lnSpc>
              <a:spcPct val="100000"/>
            </a:lnSpc>
            <a:defRPr cap="all"/>
          </a:pPr>
          <a:r>
            <a:rPr lang="en-GB"/>
            <a:t>Off-target reads</a:t>
          </a:r>
          <a:endParaRPr lang="en-US"/>
        </a:p>
      </dgm:t>
    </dgm:pt>
    <dgm:pt modelId="{9171A65B-C76D-4EB1-983D-9E09E793DD92}" type="parTrans" cxnId="{1D8C6057-12E9-4425-BDB3-06F0184ABEC8}">
      <dgm:prSet/>
      <dgm:spPr/>
      <dgm:t>
        <a:bodyPr/>
        <a:lstStyle/>
        <a:p>
          <a:endParaRPr lang="en-US"/>
        </a:p>
      </dgm:t>
    </dgm:pt>
    <dgm:pt modelId="{AA4EE631-8885-444C-B31D-E7DF0287BE70}" type="sibTrans" cxnId="{1D8C6057-12E9-4425-BDB3-06F0184ABEC8}">
      <dgm:prSet/>
      <dgm:spPr/>
      <dgm:t>
        <a:bodyPr/>
        <a:lstStyle/>
        <a:p>
          <a:endParaRPr lang="en-US"/>
        </a:p>
      </dgm:t>
    </dgm:pt>
    <dgm:pt modelId="{BECDA7A6-0517-47BC-9522-851472AEB675}">
      <dgm:prSet/>
      <dgm:spPr/>
      <dgm:t>
        <a:bodyPr/>
        <a:lstStyle/>
        <a:p>
          <a:pPr>
            <a:lnSpc>
              <a:spcPct val="100000"/>
            </a:lnSpc>
            <a:defRPr cap="all"/>
          </a:pPr>
          <a:r>
            <a:rPr lang="en-GB" dirty="0"/>
            <a:t>BAM files</a:t>
          </a:r>
          <a:endParaRPr lang="en-US" dirty="0"/>
        </a:p>
      </dgm:t>
    </dgm:pt>
    <dgm:pt modelId="{1C3B9D82-6C38-4655-8458-76C9F6BF488D}" type="parTrans" cxnId="{E030F24E-2765-44A0-80EC-F03C5219A1BE}">
      <dgm:prSet/>
      <dgm:spPr/>
      <dgm:t>
        <a:bodyPr/>
        <a:lstStyle/>
        <a:p>
          <a:endParaRPr lang="en-US"/>
        </a:p>
      </dgm:t>
    </dgm:pt>
    <dgm:pt modelId="{7B33C67B-8A0C-463A-ACEA-DF7E7140CC31}" type="sibTrans" cxnId="{E030F24E-2765-44A0-80EC-F03C5219A1BE}">
      <dgm:prSet/>
      <dgm:spPr/>
      <dgm:t>
        <a:bodyPr/>
        <a:lstStyle/>
        <a:p>
          <a:endParaRPr lang="en-US"/>
        </a:p>
      </dgm:t>
    </dgm:pt>
    <dgm:pt modelId="{AEB6EBB8-E90A-4AE1-80E7-9E19FCD2DBAC}" type="pres">
      <dgm:prSet presAssocID="{F6A48174-C451-480F-A4A7-3FD45CDC9CE3}" presName="root" presStyleCnt="0">
        <dgm:presLayoutVars>
          <dgm:dir/>
          <dgm:resizeHandles val="exact"/>
        </dgm:presLayoutVars>
      </dgm:prSet>
      <dgm:spPr/>
    </dgm:pt>
    <dgm:pt modelId="{3D807272-BF88-4738-8BAD-01BE22C84DA5}" type="pres">
      <dgm:prSet presAssocID="{6D54EB45-C98F-4BE2-A51B-36AA99A89ADE}" presName="compNode" presStyleCnt="0"/>
      <dgm:spPr/>
    </dgm:pt>
    <dgm:pt modelId="{1569F41B-58BF-441A-8447-44AB0FC1A5EB}" type="pres">
      <dgm:prSet presAssocID="{6D54EB45-C98F-4BE2-A51B-36AA99A89ADE}" presName="iconBgRect" presStyleLbl="bgShp" presStyleIdx="0" presStyleCnt="3"/>
      <dgm:spPr/>
    </dgm:pt>
    <dgm:pt modelId="{9876FF12-6647-4CEE-AA09-0620E30DD7A5}" type="pres">
      <dgm:prSet presAssocID="{6D54EB45-C98F-4BE2-A51B-36AA99A89AD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0CEAF7D6-1475-4CCB-86F4-B265031AEF43}" type="pres">
      <dgm:prSet presAssocID="{6D54EB45-C98F-4BE2-A51B-36AA99A89ADE}" presName="spaceRect" presStyleCnt="0"/>
      <dgm:spPr/>
    </dgm:pt>
    <dgm:pt modelId="{EB45E077-D6D8-455B-8E72-18FA45232C74}" type="pres">
      <dgm:prSet presAssocID="{6D54EB45-C98F-4BE2-A51B-36AA99A89ADE}" presName="textRect" presStyleLbl="revTx" presStyleIdx="0" presStyleCnt="3">
        <dgm:presLayoutVars>
          <dgm:chMax val="1"/>
          <dgm:chPref val="1"/>
        </dgm:presLayoutVars>
      </dgm:prSet>
      <dgm:spPr/>
    </dgm:pt>
    <dgm:pt modelId="{3DFD8D5C-907A-44D2-8740-BB37671BC00C}" type="pres">
      <dgm:prSet presAssocID="{BCCE05F7-314F-4322-AAA2-537DBF112AC5}" presName="sibTrans" presStyleCnt="0"/>
      <dgm:spPr/>
    </dgm:pt>
    <dgm:pt modelId="{7D4A4AA8-4545-40FC-AA64-04B74C3AF7E5}" type="pres">
      <dgm:prSet presAssocID="{5278A99C-34C4-4474-B2E0-281DCE39E884}" presName="compNode" presStyleCnt="0"/>
      <dgm:spPr/>
    </dgm:pt>
    <dgm:pt modelId="{C948589F-1D2C-4640-A106-7D3C40261BF8}" type="pres">
      <dgm:prSet presAssocID="{5278A99C-34C4-4474-B2E0-281DCE39E884}" presName="iconBgRect" presStyleLbl="bgShp" presStyleIdx="1" presStyleCnt="3"/>
      <dgm:spPr/>
    </dgm:pt>
    <dgm:pt modelId="{48942549-6632-4EFA-B4BE-3E6439F573B3}" type="pres">
      <dgm:prSet presAssocID="{5278A99C-34C4-4474-B2E0-281DCE39E884}"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ullseye"/>
        </a:ext>
      </dgm:extLst>
    </dgm:pt>
    <dgm:pt modelId="{5AB5BD5B-5554-4997-918E-77902E852E5C}" type="pres">
      <dgm:prSet presAssocID="{5278A99C-34C4-4474-B2E0-281DCE39E884}" presName="spaceRect" presStyleCnt="0"/>
      <dgm:spPr/>
    </dgm:pt>
    <dgm:pt modelId="{21305694-86D8-4EB2-9748-36B98F9EB16E}" type="pres">
      <dgm:prSet presAssocID="{5278A99C-34C4-4474-B2E0-281DCE39E884}" presName="textRect" presStyleLbl="revTx" presStyleIdx="1" presStyleCnt="3">
        <dgm:presLayoutVars>
          <dgm:chMax val="1"/>
          <dgm:chPref val="1"/>
        </dgm:presLayoutVars>
      </dgm:prSet>
      <dgm:spPr/>
    </dgm:pt>
    <dgm:pt modelId="{642C0DC9-0B5D-474B-AC9A-577EC5576C9C}" type="pres">
      <dgm:prSet presAssocID="{AA4EE631-8885-444C-B31D-E7DF0287BE70}" presName="sibTrans" presStyleCnt="0"/>
      <dgm:spPr/>
    </dgm:pt>
    <dgm:pt modelId="{2C53153C-6B28-4C2C-9C38-65EFEF4CB9D2}" type="pres">
      <dgm:prSet presAssocID="{BECDA7A6-0517-47BC-9522-851472AEB675}" presName="compNode" presStyleCnt="0"/>
      <dgm:spPr/>
    </dgm:pt>
    <dgm:pt modelId="{3059735A-B6CB-45B5-ABFB-D31A8ABC55CA}" type="pres">
      <dgm:prSet presAssocID="{BECDA7A6-0517-47BC-9522-851472AEB675}" presName="iconBgRect" presStyleLbl="bgShp" presStyleIdx="2" presStyleCnt="3"/>
      <dgm:spPr/>
    </dgm:pt>
    <dgm:pt modelId="{5FB09733-83B4-4457-812D-E65217DC74F4}" type="pres">
      <dgm:prSet presAssocID="{BECDA7A6-0517-47BC-9522-851472AEB67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pen Folder"/>
        </a:ext>
      </dgm:extLst>
    </dgm:pt>
    <dgm:pt modelId="{F772B0D0-3A25-444A-AFC8-7FB7A21DC4C5}" type="pres">
      <dgm:prSet presAssocID="{BECDA7A6-0517-47BC-9522-851472AEB675}" presName="spaceRect" presStyleCnt="0"/>
      <dgm:spPr/>
    </dgm:pt>
    <dgm:pt modelId="{99C7214E-DFEE-4D70-A9E6-001C740D647E}" type="pres">
      <dgm:prSet presAssocID="{BECDA7A6-0517-47BC-9522-851472AEB675}" presName="textRect" presStyleLbl="revTx" presStyleIdx="2" presStyleCnt="3">
        <dgm:presLayoutVars>
          <dgm:chMax val="1"/>
          <dgm:chPref val="1"/>
        </dgm:presLayoutVars>
      </dgm:prSet>
      <dgm:spPr/>
    </dgm:pt>
  </dgm:ptLst>
  <dgm:cxnLst>
    <dgm:cxn modelId="{B06E1222-689D-4FDE-8F2E-04160302B157}" type="presOf" srcId="{F6A48174-C451-480F-A4A7-3FD45CDC9CE3}" destId="{AEB6EBB8-E90A-4AE1-80E7-9E19FCD2DBAC}" srcOrd="0" destOrd="0" presId="urn:microsoft.com/office/officeart/2018/5/layout/IconCircleLabelList"/>
    <dgm:cxn modelId="{76FA9047-1A49-4875-8BC1-6A85244006C9}" srcId="{F6A48174-C451-480F-A4A7-3FD45CDC9CE3}" destId="{6D54EB45-C98F-4BE2-A51B-36AA99A89ADE}" srcOrd="0" destOrd="0" parTransId="{1B8940BF-BACD-4E83-83BF-5AB764808C59}" sibTransId="{BCCE05F7-314F-4322-AAA2-537DBF112AC5}"/>
    <dgm:cxn modelId="{E030F24E-2765-44A0-80EC-F03C5219A1BE}" srcId="{F6A48174-C451-480F-A4A7-3FD45CDC9CE3}" destId="{BECDA7A6-0517-47BC-9522-851472AEB675}" srcOrd="2" destOrd="0" parTransId="{1C3B9D82-6C38-4655-8458-76C9F6BF488D}" sibTransId="{7B33C67B-8A0C-463A-ACEA-DF7E7140CC31}"/>
    <dgm:cxn modelId="{1D8C6057-12E9-4425-BDB3-06F0184ABEC8}" srcId="{F6A48174-C451-480F-A4A7-3FD45CDC9CE3}" destId="{5278A99C-34C4-4474-B2E0-281DCE39E884}" srcOrd="1" destOrd="0" parTransId="{9171A65B-C76D-4EB1-983D-9E09E793DD92}" sibTransId="{AA4EE631-8885-444C-B31D-E7DF0287BE70}"/>
    <dgm:cxn modelId="{8CC6CC5D-8136-44C6-9068-E9A3691DE6D8}" type="presOf" srcId="{5278A99C-34C4-4474-B2E0-281DCE39E884}" destId="{21305694-86D8-4EB2-9748-36B98F9EB16E}" srcOrd="0" destOrd="0" presId="urn:microsoft.com/office/officeart/2018/5/layout/IconCircleLabelList"/>
    <dgm:cxn modelId="{962F6B98-6E9F-4F72-AC95-FE22BCA16958}" type="presOf" srcId="{BECDA7A6-0517-47BC-9522-851472AEB675}" destId="{99C7214E-DFEE-4D70-A9E6-001C740D647E}" srcOrd="0" destOrd="0" presId="urn:microsoft.com/office/officeart/2018/5/layout/IconCircleLabelList"/>
    <dgm:cxn modelId="{F04139B0-4287-437A-832D-785E3113A378}" type="presOf" srcId="{6D54EB45-C98F-4BE2-A51B-36AA99A89ADE}" destId="{EB45E077-D6D8-455B-8E72-18FA45232C74}" srcOrd="0" destOrd="0" presId="urn:microsoft.com/office/officeart/2018/5/layout/IconCircleLabelList"/>
    <dgm:cxn modelId="{A3F3BA33-A89B-476B-AD68-3787955750D3}" type="presParOf" srcId="{AEB6EBB8-E90A-4AE1-80E7-9E19FCD2DBAC}" destId="{3D807272-BF88-4738-8BAD-01BE22C84DA5}" srcOrd="0" destOrd="0" presId="urn:microsoft.com/office/officeart/2018/5/layout/IconCircleLabelList"/>
    <dgm:cxn modelId="{3CBAC918-BF10-4282-9194-72A6DB4757AB}" type="presParOf" srcId="{3D807272-BF88-4738-8BAD-01BE22C84DA5}" destId="{1569F41B-58BF-441A-8447-44AB0FC1A5EB}" srcOrd="0" destOrd="0" presId="urn:microsoft.com/office/officeart/2018/5/layout/IconCircleLabelList"/>
    <dgm:cxn modelId="{CF6691AB-AE7A-437F-9F0C-EDE13577BB3F}" type="presParOf" srcId="{3D807272-BF88-4738-8BAD-01BE22C84DA5}" destId="{9876FF12-6647-4CEE-AA09-0620E30DD7A5}" srcOrd="1" destOrd="0" presId="urn:microsoft.com/office/officeart/2018/5/layout/IconCircleLabelList"/>
    <dgm:cxn modelId="{CA0021A0-C57A-453C-AEEE-34FD518BB904}" type="presParOf" srcId="{3D807272-BF88-4738-8BAD-01BE22C84DA5}" destId="{0CEAF7D6-1475-4CCB-86F4-B265031AEF43}" srcOrd="2" destOrd="0" presId="urn:microsoft.com/office/officeart/2018/5/layout/IconCircleLabelList"/>
    <dgm:cxn modelId="{5C58057E-6117-488A-939A-97F0DF0E0292}" type="presParOf" srcId="{3D807272-BF88-4738-8BAD-01BE22C84DA5}" destId="{EB45E077-D6D8-455B-8E72-18FA45232C74}" srcOrd="3" destOrd="0" presId="urn:microsoft.com/office/officeart/2018/5/layout/IconCircleLabelList"/>
    <dgm:cxn modelId="{C17D2D6D-41B6-4F72-91E2-9A86BDA4BE5C}" type="presParOf" srcId="{AEB6EBB8-E90A-4AE1-80E7-9E19FCD2DBAC}" destId="{3DFD8D5C-907A-44D2-8740-BB37671BC00C}" srcOrd="1" destOrd="0" presId="urn:microsoft.com/office/officeart/2018/5/layout/IconCircleLabelList"/>
    <dgm:cxn modelId="{F9D65716-3336-4A86-93CD-44C74A988A38}" type="presParOf" srcId="{AEB6EBB8-E90A-4AE1-80E7-9E19FCD2DBAC}" destId="{7D4A4AA8-4545-40FC-AA64-04B74C3AF7E5}" srcOrd="2" destOrd="0" presId="urn:microsoft.com/office/officeart/2018/5/layout/IconCircleLabelList"/>
    <dgm:cxn modelId="{E38C022F-7EA0-4728-8CD4-F9957DBF79C5}" type="presParOf" srcId="{7D4A4AA8-4545-40FC-AA64-04B74C3AF7E5}" destId="{C948589F-1D2C-4640-A106-7D3C40261BF8}" srcOrd="0" destOrd="0" presId="urn:microsoft.com/office/officeart/2018/5/layout/IconCircleLabelList"/>
    <dgm:cxn modelId="{F7F002E2-CB55-4E5B-BA2F-858009D834E1}" type="presParOf" srcId="{7D4A4AA8-4545-40FC-AA64-04B74C3AF7E5}" destId="{48942549-6632-4EFA-B4BE-3E6439F573B3}" srcOrd="1" destOrd="0" presId="urn:microsoft.com/office/officeart/2018/5/layout/IconCircleLabelList"/>
    <dgm:cxn modelId="{0A0EA5B2-2FC5-44BE-9EE6-D5FABEBE017C}" type="presParOf" srcId="{7D4A4AA8-4545-40FC-AA64-04B74C3AF7E5}" destId="{5AB5BD5B-5554-4997-918E-77902E852E5C}" srcOrd="2" destOrd="0" presId="urn:microsoft.com/office/officeart/2018/5/layout/IconCircleLabelList"/>
    <dgm:cxn modelId="{A6A15AF1-8A97-49A9-9DF4-90379EB3D17F}" type="presParOf" srcId="{7D4A4AA8-4545-40FC-AA64-04B74C3AF7E5}" destId="{21305694-86D8-4EB2-9748-36B98F9EB16E}" srcOrd="3" destOrd="0" presId="urn:microsoft.com/office/officeart/2018/5/layout/IconCircleLabelList"/>
    <dgm:cxn modelId="{5646B477-A6AA-4C68-A7B6-710A88098F3A}" type="presParOf" srcId="{AEB6EBB8-E90A-4AE1-80E7-9E19FCD2DBAC}" destId="{642C0DC9-0B5D-474B-AC9A-577EC5576C9C}" srcOrd="3" destOrd="0" presId="urn:microsoft.com/office/officeart/2018/5/layout/IconCircleLabelList"/>
    <dgm:cxn modelId="{E866F675-FFF7-4D7D-961D-EF7C123DC368}" type="presParOf" srcId="{AEB6EBB8-E90A-4AE1-80E7-9E19FCD2DBAC}" destId="{2C53153C-6B28-4C2C-9C38-65EFEF4CB9D2}" srcOrd="4" destOrd="0" presId="urn:microsoft.com/office/officeart/2018/5/layout/IconCircleLabelList"/>
    <dgm:cxn modelId="{65E1CD6F-70E2-4770-9E15-7D6172AA76DE}" type="presParOf" srcId="{2C53153C-6B28-4C2C-9C38-65EFEF4CB9D2}" destId="{3059735A-B6CB-45B5-ABFB-D31A8ABC55CA}" srcOrd="0" destOrd="0" presId="urn:microsoft.com/office/officeart/2018/5/layout/IconCircleLabelList"/>
    <dgm:cxn modelId="{A2D13170-9A70-4B3F-BA11-068F1B42229B}" type="presParOf" srcId="{2C53153C-6B28-4C2C-9C38-65EFEF4CB9D2}" destId="{5FB09733-83B4-4457-812D-E65217DC74F4}" srcOrd="1" destOrd="0" presId="urn:microsoft.com/office/officeart/2018/5/layout/IconCircleLabelList"/>
    <dgm:cxn modelId="{B1B9DA83-EB71-4AB4-84CC-7C85F4C3CF89}" type="presParOf" srcId="{2C53153C-6B28-4C2C-9C38-65EFEF4CB9D2}" destId="{F772B0D0-3A25-444A-AFC8-7FB7A21DC4C5}" srcOrd="2" destOrd="0" presId="urn:microsoft.com/office/officeart/2018/5/layout/IconCircleLabelList"/>
    <dgm:cxn modelId="{6BF9622B-4E26-47B0-9B0C-2BF302DC0455}" type="presParOf" srcId="{2C53153C-6B28-4C2C-9C38-65EFEF4CB9D2}" destId="{99C7214E-DFEE-4D70-A9E6-001C740D647E}"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DF9E3-9C20-074D-92BD-7CD455AADC69}">
      <dsp:nvSpPr>
        <dsp:cNvPr id="0" name=""/>
        <dsp:cNvSpPr/>
      </dsp:nvSpPr>
      <dsp:spPr>
        <a:xfrm>
          <a:off x="7185548" y="2296575"/>
          <a:ext cx="91440" cy="427847"/>
        </a:xfrm>
        <a:custGeom>
          <a:avLst/>
          <a:gdLst/>
          <a:ahLst/>
          <a:cxnLst/>
          <a:rect l="0" t="0" r="0" b="0"/>
          <a:pathLst>
            <a:path>
              <a:moveTo>
                <a:pt x="45720" y="0"/>
              </a:moveTo>
              <a:lnTo>
                <a:pt x="45720" y="427847"/>
              </a:lnTo>
            </a:path>
          </a:pathLst>
        </a:custGeom>
        <a:noFill/>
        <a:ln w="22225" cap="rnd"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D1DE02D-F6F8-584C-A65E-2ED3F28A32A5}">
      <dsp:nvSpPr>
        <dsp:cNvPr id="0" name=""/>
        <dsp:cNvSpPr/>
      </dsp:nvSpPr>
      <dsp:spPr>
        <a:xfrm>
          <a:off x="6332257" y="934574"/>
          <a:ext cx="899010" cy="427847"/>
        </a:xfrm>
        <a:custGeom>
          <a:avLst/>
          <a:gdLst/>
          <a:ahLst/>
          <a:cxnLst/>
          <a:rect l="0" t="0" r="0" b="0"/>
          <a:pathLst>
            <a:path>
              <a:moveTo>
                <a:pt x="0" y="0"/>
              </a:moveTo>
              <a:lnTo>
                <a:pt x="0" y="291565"/>
              </a:lnTo>
              <a:lnTo>
                <a:pt x="899010" y="291565"/>
              </a:lnTo>
              <a:lnTo>
                <a:pt x="899010" y="427847"/>
              </a:lnTo>
            </a:path>
          </a:pathLst>
        </a:custGeom>
        <a:noFill/>
        <a:ln w="22225"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0933BCD-DDDB-5144-B838-F6581B728B8D}">
      <dsp:nvSpPr>
        <dsp:cNvPr id="0" name=""/>
        <dsp:cNvSpPr/>
      </dsp:nvSpPr>
      <dsp:spPr>
        <a:xfrm>
          <a:off x="5387526" y="2296575"/>
          <a:ext cx="91440" cy="427847"/>
        </a:xfrm>
        <a:custGeom>
          <a:avLst/>
          <a:gdLst/>
          <a:ahLst/>
          <a:cxnLst/>
          <a:rect l="0" t="0" r="0" b="0"/>
          <a:pathLst>
            <a:path>
              <a:moveTo>
                <a:pt x="45720" y="0"/>
              </a:moveTo>
              <a:lnTo>
                <a:pt x="45720" y="427847"/>
              </a:lnTo>
            </a:path>
          </a:pathLst>
        </a:custGeom>
        <a:noFill/>
        <a:ln w="22225" cap="rnd"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B611264-778F-3545-AED7-7B6F877D1DC9}">
      <dsp:nvSpPr>
        <dsp:cNvPr id="0" name=""/>
        <dsp:cNvSpPr/>
      </dsp:nvSpPr>
      <dsp:spPr>
        <a:xfrm>
          <a:off x="5433246" y="934574"/>
          <a:ext cx="899010" cy="427847"/>
        </a:xfrm>
        <a:custGeom>
          <a:avLst/>
          <a:gdLst/>
          <a:ahLst/>
          <a:cxnLst/>
          <a:rect l="0" t="0" r="0" b="0"/>
          <a:pathLst>
            <a:path>
              <a:moveTo>
                <a:pt x="899010" y="0"/>
              </a:moveTo>
              <a:lnTo>
                <a:pt x="899010" y="291565"/>
              </a:lnTo>
              <a:lnTo>
                <a:pt x="0" y="291565"/>
              </a:lnTo>
              <a:lnTo>
                <a:pt x="0" y="427847"/>
              </a:lnTo>
            </a:path>
          </a:pathLst>
        </a:custGeom>
        <a:noFill/>
        <a:ln w="22225"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2B8D0A-E223-A641-AFB8-7396A9B99D2E}">
      <dsp:nvSpPr>
        <dsp:cNvPr id="0" name=""/>
        <dsp:cNvSpPr/>
      </dsp:nvSpPr>
      <dsp:spPr>
        <a:xfrm>
          <a:off x="3589504" y="2296575"/>
          <a:ext cx="91440" cy="427847"/>
        </a:xfrm>
        <a:custGeom>
          <a:avLst/>
          <a:gdLst/>
          <a:ahLst/>
          <a:cxnLst/>
          <a:rect l="0" t="0" r="0" b="0"/>
          <a:pathLst>
            <a:path>
              <a:moveTo>
                <a:pt x="45720" y="0"/>
              </a:moveTo>
              <a:lnTo>
                <a:pt x="45720" y="427847"/>
              </a:lnTo>
            </a:path>
          </a:pathLst>
        </a:custGeom>
        <a:noFill/>
        <a:ln w="22225" cap="rnd"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723BC9-5C69-8E40-8D79-5DA899EF0ADE}">
      <dsp:nvSpPr>
        <dsp:cNvPr id="0" name=""/>
        <dsp:cNvSpPr/>
      </dsp:nvSpPr>
      <dsp:spPr>
        <a:xfrm>
          <a:off x="3589504" y="934574"/>
          <a:ext cx="91440" cy="427847"/>
        </a:xfrm>
        <a:custGeom>
          <a:avLst/>
          <a:gdLst/>
          <a:ahLst/>
          <a:cxnLst/>
          <a:rect l="0" t="0" r="0" b="0"/>
          <a:pathLst>
            <a:path>
              <a:moveTo>
                <a:pt x="45720" y="0"/>
              </a:moveTo>
              <a:lnTo>
                <a:pt x="45720" y="427847"/>
              </a:lnTo>
            </a:path>
          </a:pathLst>
        </a:custGeom>
        <a:noFill/>
        <a:ln w="22225"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CE987F-0194-794F-B205-6C393C72D4EC}">
      <dsp:nvSpPr>
        <dsp:cNvPr id="0" name=""/>
        <dsp:cNvSpPr/>
      </dsp:nvSpPr>
      <dsp:spPr>
        <a:xfrm>
          <a:off x="2899670" y="420"/>
          <a:ext cx="1471108" cy="93415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5BB8CA7-1F63-134D-944A-F1F95C6165FC}">
      <dsp:nvSpPr>
        <dsp:cNvPr id="0" name=""/>
        <dsp:cNvSpPr/>
      </dsp:nvSpPr>
      <dsp:spPr>
        <a:xfrm>
          <a:off x="3063126" y="155703"/>
          <a:ext cx="1471108" cy="934154"/>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t>Proteomics </a:t>
          </a:r>
          <a:endParaRPr lang="en-US" sz="1700" kern="1200" dirty="0"/>
        </a:p>
      </dsp:txBody>
      <dsp:txXfrm>
        <a:off x="3090486" y="183063"/>
        <a:ext cx="1416388" cy="879434"/>
      </dsp:txXfrm>
    </dsp:sp>
    <dsp:sp modelId="{28A73DAB-4592-334A-B985-7DFC87D07874}">
      <dsp:nvSpPr>
        <dsp:cNvPr id="0" name=""/>
        <dsp:cNvSpPr/>
      </dsp:nvSpPr>
      <dsp:spPr>
        <a:xfrm>
          <a:off x="2899670" y="1362421"/>
          <a:ext cx="1471108" cy="934154"/>
        </a:xfrm>
        <a:prstGeom prst="roundRect">
          <a:avLst>
            <a:gd name="adj" fmla="val 10000"/>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EB07966-803B-9C40-A243-7955B8F145D1}">
      <dsp:nvSpPr>
        <dsp:cNvPr id="0" name=""/>
        <dsp:cNvSpPr/>
      </dsp:nvSpPr>
      <dsp:spPr>
        <a:xfrm>
          <a:off x="3063126" y="1517705"/>
          <a:ext cx="1471108" cy="934154"/>
        </a:xfrm>
        <a:prstGeom prst="roundRect">
          <a:avLst>
            <a:gd name="adj" fmla="val 10000"/>
          </a:avLst>
        </a:prstGeom>
        <a:solidFill>
          <a:schemeClr val="lt1">
            <a:alpha val="90000"/>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t>Tumour associated protein</a:t>
          </a:r>
        </a:p>
      </dsp:txBody>
      <dsp:txXfrm>
        <a:off x="3090486" y="1545065"/>
        <a:ext cx="1416388" cy="879434"/>
      </dsp:txXfrm>
    </dsp:sp>
    <dsp:sp modelId="{1D985271-D9D7-AB4A-9CAB-723FF7B368CB}">
      <dsp:nvSpPr>
        <dsp:cNvPr id="0" name=""/>
        <dsp:cNvSpPr/>
      </dsp:nvSpPr>
      <dsp:spPr>
        <a:xfrm>
          <a:off x="2899670" y="2724423"/>
          <a:ext cx="1471108" cy="934154"/>
        </a:xfrm>
        <a:prstGeom prst="roundRect">
          <a:avLst>
            <a:gd name="adj" fmla="val 10000"/>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CDCF226-0B40-324A-BEEB-95763492E8D6}">
      <dsp:nvSpPr>
        <dsp:cNvPr id="0" name=""/>
        <dsp:cNvSpPr/>
      </dsp:nvSpPr>
      <dsp:spPr>
        <a:xfrm>
          <a:off x="3063126" y="2879706"/>
          <a:ext cx="1471108" cy="934154"/>
        </a:xfrm>
        <a:prstGeom prst="roundRect">
          <a:avLst>
            <a:gd name="adj" fmla="val 10000"/>
          </a:avLst>
        </a:prstGeom>
        <a:solidFill>
          <a:schemeClr val="lt1">
            <a:alpha val="90000"/>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t>ELISA</a:t>
          </a:r>
        </a:p>
      </dsp:txBody>
      <dsp:txXfrm>
        <a:off x="3090486" y="2907066"/>
        <a:ext cx="1416388" cy="879434"/>
      </dsp:txXfrm>
    </dsp:sp>
    <dsp:sp modelId="{0067A442-6AAE-644B-92C0-F9FF38101CF4}">
      <dsp:nvSpPr>
        <dsp:cNvPr id="0" name=""/>
        <dsp:cNvSpPr/>
      </dsp:nvSpPr>
      <dsp:spPr>
        <a:xfrm>
          <a:off x="5596703" y="420"/>
          <a:ext cx="1471108" cy="93415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4F8117-0366-2641-8C22-1484B938CC54}">
      <dsp:nvSpPr>
        <dsp:cNvPr id="0" name=""/>
        <dsp:cNvSpPr/>
      </dsp:nvSpPr>
      <dsp:spPr>
        <a:xfrm>
          <a:off x="5760159" y="155703"/>
          <a:ext cx="1471108" cy="934154"/>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a:t>Genomics</a:t>
          </a:r>
          <a:endParaRPr lang="en-US" sz="1700" kern="1200"/>
        </a:p>
      </dsp:txBody>
      <dsp:txXfrm>
        <a:off x="5787519" y="183063"/>
        <a:ext cx="1416388" cy="879434"/>
      </dsp:txXfrm>
    </dsp:sp>
    <dsp:sp modelId="{EB3741CB-F4BD-CE4F-899E-1CCA9DB4D99C}">
      <dsp:nvSpPr>
        <dsp:cNvPr id="0" name=""/>
        <dsp:cNvSpPr/>
      </dsp:nvSpPr>
      <dsp:spPr>
        <a:xfrm>
          <a:off x="4697692" y="1362421"/>
          <a:ext cx="1471108" cy="934154"/>
        </a:xfrm>
        <a:prstGeom prst="roundRect">
          <a:avLst>
            <a:gd name="adj" fmla="val 10000"/>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FF96B8-0919-D644-A74D-7D4322C67EFD}">
      <dsp:nvSpPr>
        <dsp:cNvPr id="0" name=""/>
        <dsp:cNvSpPr/>
      </dsp:nvSpPr>
      <dsp:spPr>
        <a:xfrm>
          <a:off x="4861148" y="1517705"/>
          <a:ext cx="1471108" cy="934154"/>
        </a:xfrm>
        <a:prstGeom prst="roundRect">
          <a:avLst>
            <a:gd name="adj" fmla="val 10000"/>
          </a:avLst>
        </a:prstGeom>
        <a:solidFill>
          <a:schemeClr val="lt1">
            <a:alpha val="90000"/>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a:t>Mutational markers </a:t>
          </a:r>
          <a:endParaRPr lang="en-US" sz="1700" kern="1200"/>
        </a:p>
      </dsp:txBody>
      <dsp:txXfrm>
        <a:off x="4888508" y="1545065"/>
        <a:ext cx="1416388" cy="879434"/>
      </dsp:txXfrm>
    </dsp:sp>
    <dsp:sp modelId="{6C171BA6-8D32-2F42-8C06-4B6B7C2980F6}">
      <dsp:nvSpPr>
        <dsp:cNvPr id="0" name=""/>
        <dsp:cNvSpPr/>
      </dsp:nvSpPr>
      <dsp:spPr>
        <a:xfrm>
          <a:off x="4697692" y="2724423"/>
          <a:ext cx="1471108" cy="934154"/>
        </a:xfrm>
        <a:prstGeom prst="roundRect">
          <a:avLst>
            <a:gd name="adj" fmla="val 10000"/>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CE5388-83EE-6B42-BE5A-8A9C73970CEA}">
      <dsp:nvSpPr>
        <dsp:cNvPr id="0" name=""/>
        <dsp:cNvSpPr/>
      </dsp:nvSpPr>
      <dsp:spPr>
        <a:xfrm>
          <a:off x="4861148" y="2879706"/>
          <a:ext cx="1471108" cy="934154"/>
        </a:xfrm>
        <a:prstGeom prst="roundRect">
          <a:avLst>
            <a:gd name="adj" fmla="val 10000"/>
          </a:avLst>
        </a:prstGeom>
        <a:solidFill>
          <a:schemeClr val="lt1">
            <a:alpha val="90000"/>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t>Targeted NGS</a:t>
          </a:r>
          <a:endParaRPr lang="en-US" sz="1700" kern="1200" dirty="0"/>
        </a:p>
      </dsp:txBody>
      <dsp:txXfrm>
        <a:off x="4888508" y="2907066"/>
        <a:ext cx="1416388" cy="879434"/>
      </dsp:txXfrm>
    </dsp:sp>
    <dsp:sp modelId="{B06C9AC3-5876-F041-98B3-50A5187CFDFE}">
      <dsp:nvSpPr>
        <dsp:cNvPr id="0" name=""/>
        <dsp:cNvSpPr/>
      </dsp:nvSpPr>
      <dsp:spPr>
        <a:xfrm>
          <a:off x="6495714" y="1362421"/>
          <a:ext cx="1471108" cy="934154"/>
        </a:xfrm>
        <a:prstGeom prst="roundRect">
          <a:avLst>
            <a:gd name="adj" fmla="val 10000"/>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33C76A4-C71C-AA48-80FC-8D7A2826084E}">
      <dsp:nvSpPr>
        <dsp:cNvPr id="0" name=""/>
        <dsp:cNvSpPr/>
      </dsp:nvSpPr>
      <dsp:spPr>
        <a:xfrm>
          <a:off x="6659170" y="1517705"/>
          <a:ext cx="1471108" cy="934154"/>
        </a:xfrm>
        <a:prstGeom prst="roundRect">
          <a:avLst>
            <a:gd name="adj" fmla="val 10000"/>
          </a:avLst>
        </a:prstGeom>
        <a:solidFill>
          <a:schemeClr val="lt1">
            <a:alpha val="90000"/>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t>Copy-number variations</a:t>
          </a:r>
          <a:endParaRPr lang="en-US" sz="1700" kern="1200" dirty="0"/>
        </a:p>
      </dsp:txBody>
      <dsp:txXfrm>
        <a:off x="6686530" y="1545065"/>
        <a:ext cx="1416388" cy="879434"/>
      </dsp:txXfrm>
    </dsp:sp>
    <dsp:sp modelId="{C262C92F-CAB6-384F-9C23-F50F6AFAE284}">
      <dsp:nvSpPr>
        <dsp:cNvPr id="0" name=""/>
        <dsp:cNvSpPr/>
      </dsp:nvSpPr>
      <dsp:spPr>
        <a:xfrm>
          <a:off x="6495714" y="2724423"/>
          <a:ext cx="1471108" cy="934154"/>
        </a:xfrm>
        <a:prstGeom prst="roundRect">
          <a:avLst>
            <a:gd name="adj" fmla="val 10000"/>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FC5CE4D-8E1E-E546-B387-9BE985D258F6}">
      <dsp:nvSpPr>
        <dsp:cNvPr id="0" name=""/>
        <dsp:cNvSpPr/>
      </dsp:nvSpPr>
      <dsp:spPr>
        <a:xfrm>
          <a:off x="6659170" y="2879706"/>
          <a:ext cx="1471108" cy="934154"/>
        </a:xfrm>
        <a:prstGeom prst="roundRect">
          <a:avLst>
            <a:gd name="adj" fmla="val 10000"/>
          </a:avLst>
        </a:prstGeom>
        <a:solidFill>
          <a:schemeClr val="lt1">
            <a:alpha val="90000"/>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FISH / WGS</a:t>
          </a:r>
        </a:p>
      </dsp:txBody>
      <dsp:txXfrm>
        <a:off x="6686530" y="2907066"/>
        <a:ext cx="1416388" cy="8794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69F41B-58BF-441A-8447-44AB0FC1A5EB}">
      <dsp:nvSpPr>
        <dsp:cNvPr id="0" name=""/>
        <dsp:cNvSpPr/>
      </dsp:nvSpPr>
      <dsp:spPr>
        <a:xfrm>
          <a:off x="686474" y="242140"/>
          <a:ext cx="1990125" cy="199012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76FF12-6647-4CEE-AA09-0620E30DD7A5}">
      <dsp:nvSpPr>
        <dsp:cNvPr id="0" name=""/>
        <dsp:cNvSpPr/>
      </dsp:nvSpPr>
      <dsp:spPr>
        <a:xfrm>
          <a:off x="1110599" y="666265"/>
          <a:ext cx="1141875" cy="114187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B45E077-D6D8-455B-8E72-18FA45232C74}">
      <dsp:nvSpPr>
        <dsp:cNvPr id="0" name=""/>
        <dsp:cNvSpPr/>
      </dsp:nvSpPr>
      <dsp:spPr>
        <a:xfrm>
          <a:off x="50287" y="2852140"/>
          <a:ext cx="32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GB" sz="2500" kern="1200"/>
            <a:t>How it works </a:t>
          </a:r>
          <a:endParaRPr lang="en-US" sz="2500" kern="1200"/>
        </a:p>
      </dsp:txBody>
      <dsp:txXfrm>
        <a:off x="50287" y="2852140"/>
        <a:ext cx="3262500" cy="720000"/>
      </dsp:txXfrm>
    </dsp:sp>
    <dsp:sp modelId="{C948589F-1D2C-4640-A106-7D3C40261BF8}">
      <dsp:nvSpPr>
        <dsp:cNvPr id="0" name=""/>
        <dsp:cNvSpPr/>
      </dsp:nvSpPr>
      <dsp:spPr>
        <a:xfrm>
          <a:off x="4519912" y="242140"/>
          <a:ext cx="1990125" cy="199012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942549-6632-4EFA-B4BE-3E6439F573B3}">
      <dsp:nvSpPr>
        <dsp:cNvPr id="0" name=""/>
        <dsp:cNvSpPr/>
      </dsp:nvSpPr>
      <dsp:spPr>
        <a:xfrm>
          <a:off x="4944037" y="666265"/>
          <a:ext cx="1141875" cy="1141875"/>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1305694-86D8-4EB2-9748-36B98F9EB16E}">
      <dsp:nvSpPr>
        <dsp:cNvPr id="0" name=""/>
        <dsp:cNvSpPr/>
      </dsp:nvSpPr>
      <dsp:spPr>
        <a:xfrm>
          <a:off x="3883725" y="2852140"/>
          <a:ext cx="32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GB" sz="2500" kern="1200"/>
            <a:t>Off-target reads</a:t>
          </a:r>
          <a:endParaRPr lang="en-US" sz="2500" kern="1200"/>
        </a:p>
      </dsp:txBody>
      <dsp:txXfrm>
        <a:off x="3883725" y="2852140"/>
        <a:ext cx="3262500" cy="720000"/>
      </dsp:txXfrm>
    </dsp:sp>
    <dsp:sp modelId="{3059735A-B6CB-45B5-ABFB-D31A8ABC55CA}">
      <dsp:nvSpPr>
        <dsp:cNvPr id="0" name=""/>
        <dsp:cNvSpPr/>
      </dsp:nvSpPr>
      <dsp:spPr>
        <a:xfrm>
          <a:off x="8353350" y="242140"/>
          <a:ext cx="1990125" cy="199012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B09733-83B4-4457-812D-E65217DC74F4}">
      <dsp:nvSpPr>
        <dsp:cNvPr id="0" name=""/>
        <dsp:cNvSpPr/>
      </dsp:nvSpPr>
      <dsp:spPr>
        <a:xfrm>
          <a:off x="8777475" y="666265"/>
          <a:ext cx="1141875" cy="114187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9C7214E-DFEE-4D70-A9E6-001C740D647E}">
      <dsp:nvSpPr>
        <dsp:cNvPr id="0" name=""/>
        <dsp:cNvSpPr/>
      </dsp:nvSpPr>
      <dsp:spPr>
        <a:xfrm>
          <a:off x="7717162" y="2852140"/>
          <a:ext cx="32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GB" sz="2500" kern="1200" dirty="0"/>
            <a:t>BAM files</a:t>
          </a:r>
          <a:endParaRPr lang="en-US" sz="2500" kern="1200" dirty="0"/>
        </a:p>
      </dsp:txBody>
      <dsp:txXfrm>
        <a:off x="7717162" y="2852140"/>
        <a:ext cx="32625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697EF6-C54F-A444-B604-6A7AD5786153}" type="datetimeFigureOut">
              <a:rPr lang="en-GB" smtClean="0"/>
              <a:t>17/09/2020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067BDE-1DDE-0440-8B24-77DD9B481D84}" type="slidenum">
              <a:rPr lang="en-GB" smtClean="0"/>
              <a:t>‹#›</a:t>
            </a:fld>
            <a:endParaRPr lang="en-GB"/>
          </a:p>
        </p:txBody>
      </p:sp>
    </p:spTree>
    <p:extLst>
      <p:ext uri="{BB962C8B-B14F-4D97-AF65-F5344CB8AC3E}">
        <p14:creationId xmlns:p14="http://schemas.microsoft.com/office/powerpoint/2010/main" val="32243851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Name / </a:t>
            </a:r>
            <a:r>
              <a:rPr lang="en-GB" dirty="0" err="1"/>
              <a:t>undergradate</a:t>
            </a:r>
            <a:r>
              <a:rPr lang="en-GB" dirty="0"/>
              <a:t> degree / </a:t>
            </a:r>
          </a:p>
          <a:p>
            <a:endParaRPr lang="en-GB" dirty="0"/>
          </a:p>
          <a:p>
            <a:r>
              <a:rPr lang="en-GB" dirty="0"/>
              <a:t>basic Biology / motivations and rationale for this topic and what we hope to achieve</a:t>
            </a:r>
          </a:p>
        </p:txBody>
      </p:sp>
      <p:sp>
        <p:nvSpPr>
          <p:cNvPr id="4" name="Slide Number Placeholder 3"/>
          <p:cNvSpPr>
            <a:spLocks noGrp="1"/>
          </p:cNvSpPr>
          <p:nvPr>
            <p:ph type="sldNum" sz="quarter" idx="5"/>
          </p:nvPr>
        </p:nvSpPr>
        <p:spPr/>
        <p:txBody>
          <a:bodyPr/>
          <a:lstStyle/>
          <a:p>
            <a:fld id="{E7067BDE-1DDE-0440-8B24-77DD9B481D84}" type="slidenum">
              <a:rPr lang="en-GB" smtClean="0"/>
              <a:t>1</a:t>
            </a:fld>
            <a:endParaRPr lang="en-GB"/>
          </a:p>
        </p:txBody>
      </p:sp>
    </p:spTree>
    <p:extLst>
      <p:ext uri="{BB962C8B-B14F-4D97-AF65-F5344CB8AC3E}">
        <p14:creationId xmlns:p14="http://schemas.microsoft.com/office/powerpoint/2010/main" val="19879610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first graph shows the </a:t>
            </a:r>
            <a:r>
              <a:rPr lang="en-GB" dirty="0" err="1"/>
              <a:t>cnv</a:t>
            </a:r>
            <a:r>
              <a:rPr lang="en-GB" dirty="0"/>
              <a:t> changes from one sample</a:t>
            </a:r>
          </a:p>
          <a:p>
            <a:endParaRPr lang="en-GB" dirty="0"/>
          </a:p>
          <a:p>
            <a:r>
              <a:rPr lang="en-GB" dirty="0"/>
              <a:t>The x plot shows the chromosomes in the human genome and the y axis is the log of the copy number ratio</a:t>
            </a:r>
          </a:p>
          <a:p>
            <a:r>
              <a:rPr lang="en-GB" dirty="0"/>
              <a:t>Each point represents the copy number ratio of a bin – a set number of nucleotide bases </a:t>
            </a:r>
          </a:p>
          <a:p>
            <a:r>
              <a:rPr lang="en-GB" dirty="0"/>
              <a:t>The orange line reports segments of the genome, made up of grouped bins with similar copy number ratios</a:t>
            </a:r>
          </a:p>
          <a:p>
            <a:endParaRPr lang="en-GB" dirty="0"/>
          </a:p>
          <a:p>
            <a:r>
              <a:rPr lang="en-GB" dirty="0"/>
              <a:t>In the second </a:t>
            </a:r>
            <a:r>
              <a:rPr lang="en-GB" dirty="0" err="1"/>
              <a:t>digaram</a:t>
            </a:r>
            <a:r>
              <a:rPr lang="en-GB" dirty="0"/>
              <a:t> </a:t>
            </a:r>
            <a:r>
              <a:rPr lang="en-GB" dirty="0" err="1"/>
              <a:t>cnvs</a:t>
            </a:r>
            <a:r>
              <a:rPr lang="en-GB" dirty="0"/>
              <a:t> for the same sample are identified and its location in the chromosome is shown</a:t>
            </a:r>
          </a:p>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11</a:t>
            </a:fld>
            <a:endParaRPr lang="en-GB"/>
          </a:p>
        </p:txBody>
      </p:sp>
    </p:spTree>
    <p:extLst>
      <p:ext uri="{BB962C8B-B14F-4D97-AF65-F5344CB8AC3E}">
        <p14:creationId xmlns:p14="http://schemas.microsoft.com/office/powerpoint/2010/main" val="2690219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plots show the CNVs across the entire genome for 2 cancer samples and 1 normal sample</a:t>
            </a:r>
          </a:p>
          <a:p>
            <a:r>
              <a:rPr lang="en-GB" dirty="0"/>
              <a:t>The x plot shows the chromosomes in the human genome and the y axis is the log of the copy number ratio</a:t>
            </a:r>
          </a:p>
          <a:p>
            <a:r>
              <a:rPr lang="en-GB" dirty="0"/>
              <a:t>Each point represents the copy number ratio of a bin – a set number of nucleotide bases </a:t>
            </a:r>
          </a:p>
          <a:p>
            <a:r>
              <a:rPr lang="en-GB" dirty="0"/>
              <a:t>The orange line reports segments of the genome, made up of grouped bins with similar copy number ratios</a:t>
            </a:r>
          </a:p>
          <a:p>
            <a:endParaRPr lang="en-GB" dirty="0"/>
          </a:p>
          <a:p>
            <a:endParaRPr lang="en-GB" dirty="0"/>
          </a:p>
          <a:p>
            <a:r>
              <a:rPr lang="en-GB" dirty="0"/>
              <a:t>As we can see: the two </a:t>
            </a:r>
          </a:p>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12</a:t>
            </a:fld>
            <a:endParaRPr lang="en-GB"/>
          </a:p>
        </p:txBody>
      </p:sp>
    </p:spTree>
    <p:extLst>
      <p:ext uri="{BB962C8B-B14F-4D97-AF65-F5344CB8AC3E}">
        <p14:creationId xmlns:p14="http://schemas.microsoft.com/office/powerpoint/2010/main" val="37665710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Changing bin sizes as a hyper parameter </a:t>
            </a:r>
          </a:p>
          <a:p>
            <a:endParaRPr lang="en-GB" dirty="0"/>
          </a:p>
          <a:p>
            <a:r>
              <a:rPr lang="en-GB" dirty="0"/>
              <a:t>As we increase the bin size we reduce the noise of the plots </a:t>
            </a:r>
          </a:p>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13</a:t>
            </a:fld>
            <a:endParaRPr lang="en-GB"/>
          </a:p>
        </p:txBody>
      </p:sp>
    </p:spTree>
    <p:extLst>
      <p:ext uri="{BB962C8B-B14F-4D97-AF65-F5344CB8AC3E}">
        <p14:creationId xmlns:p14="http://schemas.microsoft.com/office/powerpoint/2010/main" val="34645106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tumour we see particular chromosome with consistent copy number variations </a:t>
            </a:r>
          </a:p>
        </p:txBody>
      </p:sp>
      <p:sp>
        <p:nvSpPr>
          <p:cNvPr id="4" name="Slide Number Placeholder 3"/>
          <p:cNvSpPr>
            <a:spLocks noGrp="1"/>
          </p:cNvSpPr>
          <p:nvPr>
            <p:ph type="sldNum" sz="quarter" idx="5"/>
          </p:nvPr>
        </p:nvSpPr>
        <p:spPr/>
        <p:txBody>
          <a:bodyPr/>
          <a:lstStyle/>
          <a:p>
            <a:fld id="{E7067BDE-1DDE-0440-8B24-77DD9B481D84}" type="slidenum">
              <a:rPr lang="en-GB" smtClean="0"/>
              <a:t>14</a:t>
            </a:fld>
            <a:endParaRPr lang="en-GB"/>
          </a:p>
        </p:txBody>
      </p:sp>
    </p:spTree>
    <p:extLst>
      <p:ext uri="{BB962C8B-B14F-4D97-AF65-F5344CB8AC3E}">
        <p14:creationId xmlns:p14="http://schemas.microsoft.com/office/powerpoint/2010/main" val="1289378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Discrete copy number changes calculated from log values</a:t>
            </a:r>
          </a:p>
        </p:txBody>
      </p:sp>
      <p:sp>
        <p:nvSpPr>
          <p:cNvPr id="4" name="Slide Number Placeholder 3"/>
          <p:cNvSpPr>
            <a:spLocks noGrp="1"/>
          </p:cNvSpPr>
          <p:nvPr>
            <p:ph type="sldNum" sz="quarter" idx="5"/>
          </p:nvPr>
        </p:nvSpPr>
        <p:spPr/>
        <p:txBody>
          <a:bodyPr/>
          <a:lstStyle/>
          <a:p>
            <a:fld id="{E7067BDE-1DDE-0440-8B24-77DD9B481D84}" type="slidenum">
              <a:rPr lang="en-GB" smtClean="0"/>
              <a:t>15</a:t>
            </a:fld>
            <a:endParaRPr lang="en-GB"/>
          </a:p>
        </p:txBody>
      </p:sp>
    </p:spTree>
    <p:extLst>
      <p:ext uri="{BB962C8B-B14F-4D97-AF65-F5344CB8AC3E}">
        <p14:creationId xmlns:p14="http://schemas.microsoft.com/office/powerpoint/2010/main" val="2953950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Second part of the </a:t>
            </a:r>
          </a:p>
        </p:txBody>
      </p:sp>
      <p:sp>
        <p:nvSpPr>
          <p:cNvPr id="4" name="Slide Number Placeholder 3"/>
          <p:cNvSpPr>
            <a:spLocks noGrp="1"/>
          </p:cNvSpPr>
          <p:nvPr>
            <p:ph type="sldNum" sz="quarter" idx="5"/>
          </p:nvPr>
        </p:nvSpPr>
        <p:spPr/>
        <p:txBody>
          <a:bodyPr/>
          <a:lstStyle/>
          <a:p>
            <a:fld id="{E7067BDE-1DDE-0440-8B24-77DD9B481D84}" type="slidenum">
              <a:rPr lang="en-GB" smtClean="0"/>
              <a:t>16</a:t>
            </a:fld>
            <a:endParaRPr lang="en-GB"/>
          </a:p>
        </p:txBody>
      </p:sp>
    </p:spTree>
    <p:extLst>
      <p:ext uri="{BB962C8B-B14F-4D97-AF65-F5344CB8AC3E}">
        <p14:creationId xmlns:p14="http://schemas.microsoft.com/office/powerpoint/2010/main" val="34250741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Random forest is an ensemble classification model that works by constructing a multitude of decision trees in training and outputting the class that is the mode of the classes of the individual trees. </a:t>
            </a:r>
          </a:p>
          <a:p>
            <a:endParaRPr lang="en-GB" dirty="0"/>
          </a:p>
          <a:p>
            <a:r>
              <a:rPr lang="en-GB" dirty="0"/>
              <a:t>Applies the general technique of bagging – trees are fit with a random sample with replacement of the training set</a:t>
            </a:r>
          </a:p>
          <a:p>
            <a:endParaRPr lang="en-GB" dirty="0"/>
          </a:p>
          <a:p>
            <a:r>
              <a:rPr lang="en-GB" dirty="0"/>
              <a:t>Feature importance – remains consistent with other studies </a:t>
            </a:r>
          </a:p>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17</a:t>
            </a:fld>
            <a:endParaRPr lang="en-GB"/>
          </a:p>
        </p:txBody>
      </p:sp>
    </p:spTree>
    <p:extLst>
      <p:ext uri="{BB962C8B-B14F-4D97-AF65-F5344CB8AC3E}">
        <p14:creationId xmlns:p14="http://schemas.microsoft.com/office/powerpoint/2010/main" val="40629591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18</a:t>
            </a:fld>
            <a:endParaRPr lang="en-GB"/>
          </a:p>
        </p:txBody>
      </p:sp>
    </p:spTree>
    <p:extLst>
      <p:ext uri="{BB962C8B-B14F-4D97-AF65-F5344CB8AC3E}">
        <p14:creationId xmlns:p14="http://schemas.microsoft.com/office/powerpoint/2010/main" val="15619456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Supervised vector model represents the examples as points in space, mapped so that the examples of the separate categories are divided by a clear gap that is as wide as possible. known as the optimal hyperplane </a:t>
            </a:r>
          </a:p>
          <a:p>
            <a:endParaRPr lang="en-GB" dirty="0"/>
          </a:p>
          <a:p>
            <a:r>
              <a:rPr lang="en-GB" dirty="0"/>
              <a:t>New examples are mapped in the same space and are classified depending on which side of the line they fall on. </a:t>
            </a:r>
          </a:p>
          <a:p>
            <a:endParaRPr lang="en-GB" dirty="0"/>
          </a:p>
          <a:p>
            <a:r>
              <a:rPr lang="en-GB" dirty="0"/>
              <a:t>SVM can efficiently perform a non-linear classification by mapping the inputs into high-dimensional feature space. </a:t>
            </a:r>
          </a:p>
        </p:txBody>
      </p:sp>
      <p:sp>
        <p:nvSpPr>
          <p:cNvPr id="4" name="Slide Number Placeholder 3"/>
          <p:cNvSpPr>
            <a:spLocks noGrp="1"/>
          </p:cNvSpPr>
          <p:nvPr>
            <p:ph type="sldNum" sz="quarter" idx="5"/>
          </p:nvPr>
        </p:nvSpPr>
        <p:spPr/>
        <p:txBody>
          <a:bodyPr/>
          <a:lstStyle/>
          <a:p>
            <a:fld id="{E7067BDE-1DDE-0440-8B24-77DD9B481D84}" type="slidenum">
              <a:rPr lang="en-GB" smtClean="0"/>
              <a:t>19</a:t>
            </a:fld>
            <a:endParaRPr lang="en-GB"/>
          </a:p>
        </p:txBody>
      </p:sp>
    </p:spTree>
    <p:extLst>
      <p:ext uri="{BB962C8B-B14F-4D97-AF65-F5344CB8AC3E}">
        <p14:creationId xmlns:p14="http://schemas.microsoft.com/office/powerpoint/2010/main" val="22063905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20</a:t>
            </a:fld>
            <a:endParaRPr lang="en-GB"/>
          </a:p>
        </p:txBody>
      </p:sp>
    </p:spTree>
    <p:extLst>
      <p:ext uri="{BB962C8B-B14F-4D97-AF65-F5344CB8AC3E}">
        <p14:creationId xmlns:p14="http://schemas.microsoft.com/office/powerpoint/2010/main" val="1533574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Rates of cancer </a:t>
            </a:r>
          </a:p>
          <a:p>
            <a:r>
              <a:rPr lang="en-GB" dirty="0"/>
              <a:t>Need for surveillance </a:t>
            </a:r>
          </a:p>
          <a:p>
            <a:r>
              <a:rPr lang="en-GB" dirty="0"/>
              <a:t>Motivation</a:t>
            </a:r>
          </a:p>
          <a:p>
            <a:r>
              <a:rPr lang="en-GB" dirty="0"/>
              <a:t>Research into urinary biomarker </a:t>
            </a:r>
          </a:p>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2</a:t>
            </a:fld>
            <a:endParaRPr lang="en-GB"/>
          </a:p>
        </p:txBody>
      </p:sp>
    </p:spTree>
    <p:extLst>
      <p:ext uri="{BB962C8B-B14F-4D97-AF65-F5344CB8AC3E}">
        <p14:creationId xmlns:p14="http://schemas.microsoft.com/office/powerpoint/2010/main" val="4486980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21</a:t>
            </a:fld>
            <a:endParaRPr lang="en-GB"/>
          </a:p>
        </p:txBody>
      </p:sp>
    </p:spTree>
    <p:extLst>
      <p:ext uri="{BB962C8B-B14F-4D97-AF65-F5344CB8AC3E}">
        <p14:creationId xmlns:p14="http://schemas.microsoft.com/office/powerpoint/2010/main" val="736999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Urinary biomarkers encompass a wide range of fields: proteomics, genomics, epigenetics </a:t>
            </a:r>
          </a:p>
          <a:p>
            <a:endParaRPr lang="en-GB" dirty="0"/>
          </a:p>
          <a:p>
            <a:r>
              <a:rPr lang="en-GB" dirty="0"/>
              <a:t>Proteomics looks at tumour associated proteins such as nmp22 in urine, uses techniques such as </a:t>
            </a:r>
            <a:r>
              <a:rPr lang="en-GB" dirty="0" err="1"/>
              <a:t>elisa</a:t>
            </a:r>
            <a:r>
              <a:rPr lang="en-GB" dirty="0"/>
              <a:t> </a:t>
            </a:r>
          </a:p>
          <a:p>
            <a:endParaRPr lang="en-GB" dirty="0"/>
          </a:p>
          <a:p>
            <a:r>
              <a:rPr lang="en-GB" dirty="0"/>
              <a:t>Genomics is the study of DNA, research has shown that tumour </a:t>
            </a:r>
            <a:r>
              <a:rPr lang="en-GB" dirty="0" err="1"/>
              <a:t>dna</a:t>
            </a:r>
            <a:r>
              <a:rPr lang="en-GB" dirty="0"/>
              <a:t> can be found in urine, reflecting the heterogeneity, grade and stage of cancer  </a:t>
            </a:r>
          </a:p>
          <a:p>
            <a:endParaRPr lang="en-GB" dirty="0"/>
          </a:p>
          <a:p>
            <a:r>
              <a:rPr lang="en-GB" dirty="0"/>
              <a:t>Tests such as </a:t>
            </a:r>
            <a:r>
              <a:rPr lang="en-GB" dirty="0" err="1"/>
              <a:t>urovysion</a:t>
            </a:r>
            <a:r>
              <a:rPr lang="en-GB" dirty="0"/>
              <a:t> look for 10 common mutations in BC by sequencing tumour pellet DNA found in urine. </a:t>
            </a:r>
          </a:p>
          <a:p>
            <a:endParaRPr lang="en-GB" dirty="0"/>
          </a:p>
          <a:p>
            <a:r>
              <a:rPr lang="en-GB" dirty="0"/>
              <a:t>UOB BC group </a:t>
            </a:r>
          </a:p>
          <a:p>
            <a:endParaRPr lang="en-GB" dirty="0"/>
          </a:p>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3</a:t>
            </a:fld>
            <a:endParaRPr lang="en-GB"/>
          </a:p>
        </p:txBody>
      </p:sp>
    </p:spTree>
    <p:extLst>
      <p:ext uri="{BB962C8B-B14F-4D97-AF65-F5344CB8AC3E}">
        <p14:creationId xmlns:p14="http://schemas.microsoft.com/office/powerpoint/2010/main" val="493702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Targeted NGS – sequencing performed on select regions of the genome </a:t>
            </a:r>
          </a:p>
          <a:p>
            <a:r>
              <a:rPr lang="en-GB" dirty="0"/>
              <a:t>The targeted NGS for our data was obtained by biotinylated probes which are complementary to the region of interest in the genome. Once the probes are added, hybridized streptavidin beads are added which capture the probe and the target of interest. </a:t>
            </a:r>
          </a:p>
          <a:p>
            <a:r>
              <a:rPr lang="en-GB" dirty="0"/>
              <a:t>The beads are attracted by a magnet and the unbound segments of the genome are washed away.  </a:t>
            </a:r>
          </a:p>
          <a:p>
            <a:r>
              <a:rPr lang="en-GB" dirty="0"/>
              <a:t>The remaining genetic material is then sequenced. </a:t>
            </a:r>
          </a:p>
          <a:p>
            <a:endParaRPr lang="en-GB" dirty="0"/>
          </a:p>
          <a:p>
            <a:r>
              <a:rPr lang="en-GB" dirty="0"/>
              <a:t>Process is not entirely effective</a:t>
            </a:r>
          </a:p>
          <a:p>
            <a:r>
              <a:rPr lang="en-GB" dirty="0"/>
              <a:t>Off-target reads </a:t>
            </a:r>
          </a:p>
          <a:p>
            <a:r>
              <a:rPr lang="en-GB" dirty="0"/>
              <a:t>BAM files – output format </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4</a:t>
            </a:fld>
            <a:endParaRPr lang="en-GB"/>
          </a:p>
        </p:txBody>
      </p:sp>
    </p:spTree>
    <p:extLst>
      <p:ext uri="{BB962C8B-B14F-4D97-AF65-F5344CB8AC3E}">
        <p14:creationId xmlns:p14="http://schemas.microsoft.com/office/powerpoint/2010/main" val="2397733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 BAM file (.bam) is the binary version of a SAM file.  A SAM file (.</a:t>
            </a:r>
            <a:r>
              <a:rPr lang="en-GB" sz="1200" b="0" i="0" kern="1200" dirty="0" err="1">
                <a:solidFill>
                  <a:schemeClr val="tx1"/>
                </a:solidFill>
                <a:effectLst/>
                <a:latin typeface="+mn-lt"/>
                <a:ea typeface="+mn-ea"/>
                <a:cs typeface="+mn-cs"/>
              </a:rPr>
              <a:t>sam</a:t>
            </a:r>
            <a:r>
              <a:rPr lang="en-GB" sz="1200" b="0" i="0" kern="1200" dirty="0">
                <a:solidFill>
                  <a:schemeClr val="tx1"/>
                </a:solidFill>
                <a:effectLst/>
                <a:latin typeface="+mn-lt"/>
                <a:ea typeface="+mn-ea"/>
                <a:cs typeface="+mn-cs"/>
              </a:rPr>
              <a:t>) is a tab-delimited text file that contains sequence alignment data.   </a:t>
            </a:r>
          </a:p>
          <a:p>
            <a:r>
              <a:rPr lang="en-GB" sz="1200" b="0" i="0" kern="1200" dirty="0">
                <a:solidFill>
                  <a:schemeClr val="tx1"/>
                </a:solidFill>
                <a:effectLst/>
                <a:latin typeface="+mn-lt"/>
                <a:ea typeface="+mn-ea"/>
                <a:cs typeface="+mn-cs"/>
              </a:rPr>
              <a:t>Produced by aligning the raw FASTQ file to a reference genome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Binary format showing the alignment data</a:t>
            </a:r>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5</a:t>
            </a:fld>
            <a:endParaRPr lang="en-GB"/>
          </a:p>
        </p:txBody>
      </p:sp>
    </p:spTree>
    <p:extLst>
      <p:ext uri="{BB962C8B-B14F-4D97-AF65-F5344CB8AC3E}">
        <p14:creationId xmlns:p14="http://schemas.microsoft.com/office/powerpoint/2010/main" val="3660530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Cancer sample NRAS gene on chromosome 1 </a:t>
            </a:r>
          </a:p>
          <a:p>
            <a:r>
              <a:rPr lang="en-GB" dirty="0"/>
              <a:t>Sequence in very high depth </a:t>
            </a:r>
          </a:p>
          <a:p>
            <a:endParaRPr lang="en-GB" dirty="0"/>
          </a:p>
          <a:p>
            <a:endParaRPr lang="en-GB" dirty="0"/>
          </a:p>
          <a:p>
            <a:r>
              <a:rPr lang="en-GB" dirty="0"/>
              <a:t>Base pair locations</a:t>
            </a:r>
          </a:p>
        </p:txBody>
      </p:sp>
      <p:sp>
        <p:nvSpPr>
          <p:cNvPr id="4" name="Slide Number Placeholder 3"/>
          <p:cNvSpPr>
            <a:spLocks noGrp="1"/>
          </p:cNvSpPr>
          <p:nvPr>
            <p:ph type="sldNum" sz="quarter" idx="5"/>
          </p:nvPr>
        </p:nvSpPr>
        <p:spPr/>
        <p:txBody>
          <a:bodyPr/>
          <a:lstStyle/>
          <a:p>
            <a:fld id="{E7067BDE-1DDE-0440-8B24-77DD9B481D84}" type="slidenum">
              <a:rPr lang="en-GB" smtClean="0"/>
              <a:t>6</a:t>
            </a:fld>
            <a:endParaRPr lang="en-GB"/>
          </a:p>
        </p:txBody>
      </p:sp>
    </p:spTree>
    <p:extLst>
      <p:ext uri="{BB962C8B-B14F-4D97-AF65-F5344CB8AC3E}">
        <p14:creationId xmlns:p14="http://schemas.microsoft.com/office/powerpoint/2010/main" val="2550168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a higher resolution </a:t>
            </a:r>
          </a:p>
          <a:p>
            <a:endParaRPr lang="en-GB" dirty="0"/>
          </a:p>
          <a:p>
            <a:r>
              <a:rPr lang="en-GB" dirty="0"/>
              <a:t>We are able to identify the nucleotide sequence for our results </a:t>
            </a:r>
          </a:p>
          <a:p>
            <a:endParaRPr lang="en-GB" dirty="0"/>
          </a:p>
          <a:p>
            <a:r>
              <a:rPr lang="en-GB" dirty="0"/>
              <a:t>Research question: can we use the off target reads to identify CNVs from our targeted </a:t>
            </a:r>
            <a:r>
              <a:rPr lang="en-GB" dirty="0" err="1"/>
              <a:t>ngs</a:t>
            </a:r>
            <a:r>
              <a:rPr lang="en-GB" dirty="0"/>
              <a:t> data? </a:t>
            </a:r>
          </a:p>
          <a:p>
            <a:endParaRPr lang="en-GB" dirty="0"/>
          </a:p>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7</a:t>
            </a:fld>
            <a:endParaRPr lang="en-GB"/>
          </a:p>
        </p:txBody>
      </p:sp>
    </p:spTree>
    <p:extLst>
      <p:ext uri="{BB962C8B-B14F-4D97-AF65-F5344CB8AC3E}">
        <p14:creationId xmlns:p14="http://schemas.microsoft.com/office/powerpoint/2010/main" val="1071734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8</a:t>
            </a:fld>
            <a:endParaRPr lang="en-GB"/>
          </a:p>
        </p:txBody>
      </p:sp>
    </p:spTree>
    <p:extLst>
      <p:ext uri="{BB962C8B-B14F-4D97-AF65-F5344CB8AC3E}">
        <p14:creationId xmlns:p14="http://schemas.microsoft.com/office/powerpoint/2010/main" val="39315853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067BDE-1DDE-0440-8B24-77DD9B481D84}" type="slidenum">
              <a:rPr lang="en-GB" smtClean="0"/>
              <a:t>10</a:t>
            </a:fld>
            <a:endParaRPr lang="en-GB"/>
          </a:p>
        </p:txBody>
      </p:sp>
    </p:spTree>
    <p:extLst>
      <p:ext uri="{BB962C8B-B14F-4D97-AF65-F5344CB8AC3E}">
        <p14:creationId xmlns:p14="http://schemas.microsoft.com/office/powerpoint/2010/main" val="22241208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9/17/20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17767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9/17/20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48623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9/17/20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655908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9/17/20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9674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9/17/20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43580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9/17/20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65316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9/17/20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38863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9/17/20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75597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9/17/20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51366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9/17/20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73627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9/17/20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0828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ED291B17-9318-49DB-B28B-6E5994AE9581}" type="datetime1">
              <a:rPr lang="en-US" smtClean="0"/>
              <a:t>9/17/20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24795093"/>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6" r:id="rId6"/>
    <p:sldLayoutId id="2147483751" r:id="rId7"/>
    <p:sldLayoutId id="2147483752" r:id="rId8"/>
    <p:sldLayoutId id="2147483753" r:id="rId9"/>
    <p:sldLayoutId id="2147483755" r:id="rId10"/>
    <p:sldLayoutId id="2147483754" r:id="rId11"/>
  </p:sldLayoutIdLst>
  <p:hf sldNum="0" hdr="0" ftr="0" dt="0"/>
  <p:txStyles>
    <p:titleStyle>
      <a:lvl1pPr algn="l" defTabSz="457200" rtl="0" eaLnBrk="1" latinLnBrk="0" hangingPunct="1">
        <a:lnSpc>
          <a:spcPct val="90000"/>
        </a:lnSpc>
        <a:spcBef>
          <a:spcPct val="0"/>
        </a:spcBef>
        <a:buNone/>
        <a:defRPr sz="44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8.emf"/><Relationship Id="rId4" Type="http://schemas.openxmlformats.org/officeDocument/2006/relationships/image" Target="../media/image17.emf"/></Relationships>
</file>

<file path=ppt/slides/_rels/slide13.xml.rels><?xml version="1.0" encoding="UTF-8" standalone="yes"?>
<Relationships xmlns="http://schemas.openxmlformats.org/package/2006/relationships"><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1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5A71294-C247-450A-BB34-6E68648C95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useBgFill="1">
        <p:nvSpPr>
          <p:cNvPr id="20" name="Rectangle 19">
            <a:extLst>
              <a:ext uri="{FF2B5EF4-FFF2-40B4-BE49-F238E27FC236}">
                <a16:creationId xmlns:a16="http://schemas.microsoft.com/office/drawing/2014/main" id="{D36A0BA4-6A63-41D3-B0FA-43799ABC4A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8EE293B-2DC5-F64D-9F78-58579DCCB960}"/>
              </a:ext>
            </a:extLst>
          </p:cNvPr>
          <p:cNvSpPr>
            <a:spLocks noGrp="1"/>
          </p:cNvSpPr>
          <p:nvPr>
            <p:ph type="ctrTitle"/>
          </p:nvPr>
        </p:nvSpPr>
        <p:spPr>
          <a:xfrm>
            <a:off x="581192" y="1009398"/>
            <a:ext cx="6823988" cy="3453419"/>
          </a:xfrm>
        </p:spPr>
        <p:txBody>
          <a:bodyPr anchor="b">
            <a:normAutofit/>
          </a:bodyPr>
          <a:lstStyle/>
          <a:p>
            <a:r>
              <a:rPr lang="en-US" sz="3800" dirty="0">
                <a:solidFill>
                  <a:schemeClr val="tx1"/>
                </a:solidFill>
              </a:rPr>
              <a:t>Can Copy-number variation based on targeted Next-generation Sequencing of  urine pellet DNA help diagnose bladder cancer </a:t>
            </a:r>
            <a:endParaRPr lang="en-GB" sz="3800" dirty="0">
              <a:solidFill>
                <a:schemeClr val="tx1"/>
              </a:solidFill>
            </a:endParaRPr>
          </a:p>
        </p:txBody>
      </p:sp>
      <p:sp>
        <p:nvSpPr>
          <p:cNvPr id="3" name="Subtitle 2">
            <a:extLst>
              <a:ext uri="{FF2B5EF4-FFF2-40B4-BE49-F238E27FC236}">
                <a16:creationId xmlns:a16="http://schemas.microsoft.com/office/drawing/2014/main" id="{8EF2B817-E688-1D4E-B37F-10671D9AFB91}"/>
              </a:ext>
            </a:extLst>
          </p:cNvPr>
          <p:cNvSpPr>
            <a:spLocks noGrp="1"/>
          </p:cNvSpPr>
          <p:nvPr>
            <p:ph type="subTitle" idx="1"/>
          </p:nvPr>
        </p:nvSpPr>
        <p:spPr>
          <a:xfrm>
            <a:off x="581191" y="4572000"/>
            <a:ext cx="6823988" cy="1023580"/>
          </a:xfrm>
        </p:spPr>
        <p:txBody>
          <a:bodyPr anchor="t">
            <a:normAutofit/>
          </a:bodyPr>
          <a:lstStyle/>
          <a:p>
            <a:endParaRPr lang="en-GB" sz="2800">
              <a:solidFill>
                <a:schemeClr val="tx1">
                  <a:alpha val="60000"/>
                </a:schemeClr>
              </a:solidFill>
            </a:endParaRPr>
          </a:p>
        </p:txBody>
      </p:sp>
      <p:sp>
        <p:nvSpPr>
          <p:cNvPr id="22" name="Rectangle 21">
            <a:extLst>
              <a:ext uri="{FF2B5EF4-FFF2-40B4-BE49-F238E27FC236}">
                <a16:creationId xmlns:a16="http://schemas.microsoft.com/office/drawing/2014/main" id="{673313D8-D259-4D89-9CE5-14884FB40D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19" y="457200"/>
            <a:ext cx="6766560" cy="91439"/>
          </a:xfrm>
          <a:prstGeom prst="rect">
            <a:avLst/>
          </a:prstGeom>
          <a:solidFill>
            <a:schemeClr val="tx1">
              <a:alpha val="6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A81AC1D5-EA10-4A4F-9B99-B93EA348A88D}"/>
              </a:ext>
            </a:extLst>
          </p:cNvPr>
          <p:cNvPicPr>
            <a:picLocks noChangeAspect="1"/>
          </p:cNvPicPr>
          <p:nvPr/>
        </p:nvPicPr>
        <p:blipFill rotWithShape="1">
          <a:blip r:embed="rId3"/>
          <a:srcRect l="40174"/>
          <a:stretch/>
        </p:blipFill>
        <p:spPr>
          <a:xfrm>
            <a:off x="8140428" y="10"/>
            <a:ext cx="4051572" cy="6857990"/>
          </a:xfrm>
          <a:prstGeom prst="rect">
            <a:avLst/>
          </a:prstGeom>
        </p:spPr>
      </p:pic>
    </p:spTree>
    <p:extLst>
      <p:ext uri="{BB962C8B-B14F-4D97-AF65-F5344CB8AC3E}">
        <p14:creationId xmlns:p14="http://schemas.microsoft.com/office/powerpoint/2010/main" val="274364232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BC2E1E-38A7-2B43-A8E7-544EB908E5B4}"/>
              </a:ext>
            </a:extLst>
          </p:cNvPr>
          <p:cNvSpPr>
            <a:spLocks noGrp="1"/>
          </p:cNvSpPr>
          <p:nvPr>
            <p:ph type="title"/>
          </p:nvPr>
        </p:nvSpPr>
        <p:spPr>
          <a:xfrm>
            <a:off x="705745" y="980660"/>
            <a:ext cx="6792657" cy="4878137"/>
          </a:xfrm>
        </p:spPr>
        <p:txBody>
          <a:bodyPr anchor="ctr">
            <a:normAutofit/>
          </a:bodyPr>
          <a:lstStyle/>
          <a:p>
            <a:pPr algn="ctr"/>
            <a:r>
              <a:rPr lang="en-GB" sz="4800">
                <a:solidFill>
                  <a:schemeClr val="tx2"/>
                </a:solidFill>
              </a:rPr>
              <a:t>CNV analysis </a:t>
            </a:r>
          </a:p>
        </p:txBody>
      </p:sp>
      <p:sp>
        <p:nvSpPr>
          <p:cNvPr id="10" name="Rectangle 9">
            <a:extLst>
              <a:ext uri="{FF2B5EF4-FFF2-40B4-BE49-F238E27FC236}">
                <a16:creationId xmlns:a16="http://schemas.microsoft.com/office/drawing/2014/main" id="{1A75B5EE-3124-4314-90F7-8D9AFE941D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751211"/>
            <a:ext cx="683056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00129C37-C465-4475-927F-B861932A3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752989"/>
            <a:ext cx="3300984"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7E0095F7-20B9-DC40-AFE0-986CFF7F48AE}"/>
              </a:ext>
            </a:extLst>
          </p:cNvPr>
          <p:cNvSpPr>
            <a:spLocks noGrp="1"/>
          </p:cNvSpPr>
          <p:nvPr>
            <p:ph idx="1"/>
          </p:nvPr>
        </p:nvSpPr>
        <p:spPr>
          <a:xfrm>
            <a:off x="8119870" y="1046922"/>
            <a:ext cx="3164356" cy="4811877"/>
          </a:xfrm>
        </p:spPr>
        <p:txBody>
          <a:bodyPr>
            <a:normAutofit/>
          </a:bodyPr>
          <a:lstStyle/>
          <a:p>
            <a:r>
              <a:rPr lang="en-GB" dirty="0"/>
              <a:t>Accounting for sequencing biases</a:t>
            </a:r>
          </a:p>
          <a:p>
            <a:pPr lvl="1"/>
            <a:r>
              <a:rPr lang="en-GB" dirty="0"/>
              <a:t>GC regions</a:t>
            </a:r>
          </a:p>
          <a:p>
            <a:pPr lvl="1"/>
            <a:r>
              <a:rPr lang="en-GB" dirty="0"/>
              <a:t>Repetitive regions of human genome </a:t>
            </a:r>
          </a:p>
          <a:p>
            <a:pPr lvl="1"/>
            <a:r>
              <a:rPr lang="en-GB" dirty="0"/>
              <a:t>Normalisation to panel of normal </a:t>
            </a:r>
          </a:p>
        </p:txBody>
      </p:sp>
      <p:sp>
        <p:nvSpPr>
          <p:cNvPr id="14" name="Rectangle 13">
            <a:extLst>
              <a:ext uri="{FF2B5EF4-FFF2-40B4-BE49-F238E27FC236}">
                <a16:creationId xmlns:a16="http://schemas.microsoft.com/office/drawing/2014/main" id="{8F92C143-3594-4735-B621-397DDDA5F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5946475"/>
            <a:ext cx="683056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44F560E9-CCDC-4F8F-BA20-41F114098A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948253"/>
            <a:ext cx="3300984"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72867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10015B9-6046-41B8-83BD-71778D2F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53908232-52E2-4794-A6C1-54300FB989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D2B9299F-BED7-44C5-9CC5-E542F9193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E9DDF273-E040-4765-AD05-872458E13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0" name="Rectangle 19">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69CCDB-D518-B646-9023-F2CB64D6D69C}"/>
              </a:ext>
            </a:extLst>
          </p:cNvPr>
          <p:cNvSpPr>
            <a:spLocks noGrp="1"/>
          </p:cNvSpPr>
          <p:nvPr>
            <p:ph type="title"/>
          </p:nvPr>
        </p:nvSpPr>
        <p:spPr>
          <a:xfrm>
            <a:off x="490370" y="453643"/>
            <a:ext cx="10993549" cy="1475013"/>
          </a:xfrm>
        </p:spPr>
        <p:txBody>
          <a:bodyPr vert="horz" lIns="91440" tIns="45720" rIns="91440" bIns="45720" rtlCol="0" anchor="b">
            <a:normAutofit/>
          </a:bodyPr>
          <a:lstStyle/>
          <a:p>
            <a:r>
              <a:rPr lang="en-US" sz="3600" dirty="0"/>
              <a:t>CNV segments</a:t>
            </a:r>
          </a:p>
        </p:txBody>
      </p:sp>
      <p:sp>
        <p:nvSpPr>
          <p:cNvPr id="22" name="Rectangle 21">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7" name="Picture 6">
            <a:extLst>
              <a:ext uri="{FF2B5EF4-FFF2-40B4-BE49-F238E27FC236}">
                <a16:creationId xmlns:a16="http://schemas.microsoft.com/office/drawing/2014/main" id="{86B663D3-4BB0-1743-965E-E85158204A57}"/>
              </a:ext>
            </a:extLst>
          </p:cNvPr>
          <p:cNvPicPr>
            <a:picLocks noChangeAspect="1"/>
          </p:cNvPicPr>
          <p:nvPr/>
        </p:nvPicPr>
        <p:blipFill>
          <a:blip r:embed="rId3"/>
          <a:stretch>
            <a:fillRect/>
          </a:stretch>
        </p:blipFill>
        <p:spPr>
          <a:xfrm>
            <a:off x="490370" y="1928656"/>
            <a:ext cx="5053052" cy="3940855"/>
          </a:xfrm>
          <a:prstGeom prst="rect">
            <a:avLst/>
          </a:prstGeom>
        </p:spPr>
      </p:pic>
      <p:pic>
        <p:nvPicPr>
          <p:cNvPr id="5" name="Content Placeholder 4">
            <a:extLst>
              <a:ext uri="{FF2B5EF4-FFF2-40B4-BE49-F238E27FC236}">
                <a16:creationId xmlns:a16="http://schemas.microsoft.com/office/drawing/2014/main" id="{59D6BCF9-5C57-9B41-B443-7FB89689B5F2}"/>
              </a:ext>
            </a:extLst>
          </p:cNvPr>
          <p:cNvPicPr>
            <a:picLocks noGrp="1" noChangeAspect="1"/>
          </p:cNvPicPr>
          <p:nvPr>
            <p:ph idx="1"/>
          </p:nvPr>
        </p:nvPicPr>
        <p:blipFill>
          <a:blip r:embed="rId4"/>
          <a:stretch>
            <a:fillRect/>
          </a:stretch>
        </p:blipFill>
        <p:spPr>
          <a:xfrm>
            <a:off x="5890831" y="1927367"/>
            <a:ext cx="5593088" cy="4321932"/>
          </a:xfrm>
          <a:prstGeom prst="rect">
            <a:avLst/>
          </a:prstGeom>
        </p:spPr>
      </p:pic>
    </p:spTree>
    <p:extLst>
      <p:ext uri="{BB962C8B-B14F-4D97-AF65-F5344CB8AC3E}">
        <p14:creationId xmlns:p14="http://schemas.microsoft.com/office/powerpoint/2010/main" val="2462880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7F8016E-837B-4C70-B44C-E1627C028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5B9C6062-B8DD-49CC-9F05-D6DF7ABB6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0F846FCA-97FF-4271-8B97-C14BD3AA9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62DD2BC0-D31F-4903-8F54-0F60B9E3A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2" name="Rectangle 21">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CC111A-0F3C-C649-AF39-CB86378DE583}"/>
              </a:ext>
            </a:extLst>
          </p:cNvPr>
          <p:cNvSpPr>
            <a:spLocks noGrp="1"/>
          </p:cNvSpPr>
          <p:nvPr>
            <p:ph type="title"/>
          </p:nvPr>
        </p:nvSpPr>
        <p:spPr>
          <a:xfrm>
            <a:off x="581191" y="922206"/>
            <a:ext cx="10993549" cy="1149243"/>
          </a:xfrm>
        </p:spPr>
        <p:txBody>
          <a:bodyPr vert="horz" lIns="91440" tIns="45720" rIns="91440" bIns="45720" rtlCol="0" anchor="b">
            <a:normAutofit/>
          </a:bodyPr>
          <a:lstStyle/>
          <a:p>
            <a:r>
              <a:rPr lang="en-US" sz="3600" dirty="0"/>
              <a:t>Cancer samples vs normal samples</a:t>
            </a:r>
          </a:p>
        </p:txBody>
      </p:sp>
      <p:sp>
        <p:nvSpPr>
          <p:cNvPr id="24" name="Rectangle 23">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1E095F7E-97C9-B54D-A32D-A9CBE833AA26}"/>
              </a:ext>
            </a:extLst>
          </p:cNvPr>
          <p:cNvPicPr>
            <a:picLocks noGrp="1" noChangeAspect="1"/>
          </p:cNvPicPr>
          <p:nvPr>
            <p:ph idx="1"/>
          </p:nvPr>
        </p:nvPicPr>
        <p:blipFill>
          <a:blip r:embed="rId3"/>
          <a:stretch>
            <a:fillRect/>
          </a:stretch>
        </p:blipFill>
        <p:spPr>
          <a:xfrm>
            <a:off x="777602" y="3415062"/>
            <a:ext cx="3033385" cy="2357553"/>
          </a:xfrm>
          <a:prstGeom prst="rect">
            <a:avLst/>
          </a:prstGeom>
        </p:spPr>
      </p:pic>
      <p:sp>
        <p:nvSpPr>
          <p:cNvPr id="30" name="Rectangle 29">
            <a:extLst>
              <a:ext uri="{FF2B5EF4-FFF2-40B4-BE49-F238E27FC236}">
                <a16:creationId xmlns:a16="http://schemas.microsoft.com/office/drawing/2014/main" id="{CC1AF28A-413E-4A81-B68A-21C8E0517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311" y="2785013"/>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49DE79D9-EEF7-4109-BAAD-44A268AAC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275" y="2786877"/>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D8136CC3-834A-5845-ADF0-ABE997D4FE02}"/>
              </a:ext>
            </a:extLst>
          </p:cNvPr>
          <p:cNvPicPr>
            <a:picLocks noChangeAspect="1"/>
          </p:cNvPicPr>
          <p:nvPr/>
        </p:nvPicPr>
        <p:blipFill>
          <a:blip r:embed="rId4"/>
          <a:stretch>
            <a:fillRect/>
          </a:stretch>
        </p:blipFill>
        <p:spPr>
          <a:xfrm>
            <a:off x="4572566" y="3416926"/>
            <a:ext cx="3033385" cy="2357553"/>
          </a:xfrm>
          <a:prstGeom prst="rect">
            <a:avLst/>
          </a:prstGeom>
        </p:spPr>
      </p:pic>
      <p:sp>
        <p:nvSpPr>
          <p:cNvPr id="34" name="Rectangle 33">
            <a:extLst>
              <a:ext uri="{FF2B5EF4-FFF2-40B4-BE49-F238E27FC236}">
                <a16:creationId xmlns:a16="http://schemas.microsoft.com/office/drawing/2014/main" id="{E7D451ED-6B74-4886-B9C0-59FDD86988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6239" y="2790605"/>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FC4C5E7B-EC3D-354C-99E8-B8D49188C4CB}"/>
              </a:ext>
            </a:extLst>
          </p:cNvPr>
          <p:cNvPicPr>
            <a:picLocks noChangeAspect="1"/>
          </p:cNvPicPr>
          <p:nvPr/>
        </p:nvPicPr>
        <p:blipFill>
          <a:blip r:embed="rId5"/>
          <a:stretch>
            <a:fillRect/>
          </a:stretch>
        </p:blipFill>
        <p:spPr>
          <a:xfrm>
            <a:off x="8367530" y="3420654"/>
            <a:ext cx="3033385" cy="2357553"/>
          </a:xfrm>
          <a:prstGeom prst="rect">
            <a:avLst/>
          </a:prstGeom>
        </p:spPr>
      </p:pic>
    </p:spTree>
    <p:extLst>
      <p:ext uri="{BB962C8B-B14F-4D97-AF65-F5344CB8AC3E}">
        <p14:creationId xmlns:p14="http://schemas.microsoft.com/office/powerpoint/2010/main" val="4153579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5E007-E80D-1B47-9A99-6E0AB917761C}"/>
              </a:ext>
            </a:extLst>
          </p:cNvPr>
          <p:cNvSpPr>
            <a:spLocks noGrp="1"/>
          </p:cNvSpPr>
          <p:nvPr>
            <p:ph type="title"/>
          </p:nvPr>
        </p:nvSpPr>
        <p:spPr>
          <a:xfrm>
            <a:off x="313727" y="256930"/>
            <a:ext cx="11029616" cy="1188720"/>
          </a:xfrm>
        </p:spPr>
        <p:txBody>
          <a:bodyPr/>
          <a:lstStyle/>
          <a:p>
            <a:r>
              <a:rPr lang="en-GB" dirty="0"/>
              <a:t>Copywriter</a:t>
            </a:r>
          </a:p>
        </p:txBody>
      </p:sp>
      <p:pic>
        <p:nvPicPr>
          <p:cNvPr id="5" name="Content Placeholder 4">
            <a:extLst>
              <a:ext uri="{FF2B5EF4-FFF2-40B4-BE49-F238E27FC236}">
                <a16:creationId xmlns:a16="http://schemas.microsoft.com/office/drawing/2014/main" id="{EDB5652D-A0A9-3649-A72D-199AF624287C}"/>
              </a:ext>
            </a:extLst>
          </p:cNvPr>
          <p:cNvPicPr>
            <a:picLocks noGrp="1" noChangeAspect="1"/>
          </p:cNvPicPr>
          <p:nvPr>
            <p:ph idx="1"/>
          </p:nvPr>
        </p:nvPicPr>
        <p:blipFill>
          <a:blip r:embed="rId3"/>
          <a:stretch>
            <a:fillRect/>
          </a:stretch>
        </p:blipFill>
        <p:spPr>
          <a:xfrm>
            <a:off x="147027" y="1823943"/>
            <a:ext cx="3657599" cy="1828800"/>
          </a:xfrm>
        </p:spPr>
      </p:pic>
      <p:pic>
        <p:nvPicPr>
          <p:cNvPr id="7" name="Picture 6">
            <a:extLst>
              <a:ext uri="{FF2B5EF4-FFF2-40B4-BE49-F238E27FC236}">
                <a16:creationId xmlns:a16="http://schemas.microsoft.com/office/drawing/2014/main" id="{ED2CEC8E-9C23-3849-860A-B2AEF8CE4FAD}"/>
              </a:ext>
            </a:extLst>
          </p:cNvPr>
          <p:cNvPicPr>
            <a:picLocks noChangeAspect="1"/>
          </p:cNvPicPr>
          <p:nvPr/>
        </p:nvPicPr>
        <p:blipFill>
          <a:blip r:embed="rId4"/>
          <a:stretch>
            <a:fillRect/>
          </a:stretch>
        </p:blipFill>
        <p:spPr>
          <a:xfrm>
            <a:off x="4179026" y="1807613"/>
            <a:ext cx="3657599" cy="1828800"/>
          </a:xfrm>
          <a:prstGeom prst="rect">
            <a:avLst/>
          </a:prstGeom>
        </p:spPr>
      </p:pic>
      <p:pic>
        <p:nvPicPr>
          <p:cNvPr id="9" name="Picture 8">
            <a:extLst>
              <a:ext uri="{FF2B5EF4-FFF2-40B4-BE49-F238E27FC236}">
                <a16:creationId xmlns:a16="http://schemas.microsoft.com/office/drawing/2014/main" id="{2E302BB3-190F-3B4A-9817-6987079EC7E4}"/>
              </a:ext>
            </a:extLst>
          </p:cNvPr>
          <p:cNvPicPr>
            <a:picLocks noChangeAspect="1"/>
          </p:cNvPicPr>
          <p:nvPr/>
        </p:nvPicPr>
        <p:blipFill>
          <a:blip r:embed="rId5"/>
          <a:stretch>
            <a:fillRect/>
          </a:stretch>
        </p:blipFill>
        <p:spPr>
          <a:xfrm>
            <a:off x="8192265" y="1807614"/>
            <a:ext cx="3657597" cy="1828799"/>
          </a:xfrm>
          <a:prstGeom prst="rect">
            <a:avLst/>
          </a:prstGeom>
        </p:spPr>
      </p:pic>
      <p:pic>
        <p:nvPicPr>
          <p:cNvPr id="11" name="Picture 10">
            <a:extLst>
              <a:ext uri="{FF2B5EF4-FFF2-40B4-BE49-F238E27FC236}">
                <a16:creationId xmlns:a16="http://schemas.microsoft.com/office/drawing/2014/main" id="{CA6A0E8D-48A6-7B43-A6D4-60B9C0F11A9F}"/>
              </a:ext>
            </a:extLst>
          </p:cNvPr>
          <p:cNvPicPr>
            <a:picLocks noChangeAspect="1"/>
          </p:cNvPicPr>
          <p:nvPr/>
        </p:nvPicPr>
        <p:blipFill>
          <a:blip r:embed="rId6"/>
          <a:stretch>
            <a:fillRect/>
          </a:stretch>
        </p:blipFill>
        <p:spPr>
          <a:xfrm>
            <a:off x="1078671" y="3860526"/>
            <a:ext cx="4597168" cy="2298584"/>
          </a:xfrm>
          <a:prstGeom prst="rect">
            <a:avLst/>
          </a:prstGeom>
        </p:spPr>
      </p:pic>
      <p:pic>
        <p:nvPicPr>
          <p:cNvPr id="13" name="Picture 12">
            <a:extLst>
              <a:ext uri="{FF2B5EF4-FFF2-40B4-BE49-F238E27FC236}">
                <a16:creationId xmlns:a16="http://schemas.microsoft.com/office/drawing/2014/main" id="{B1411178-0B79-D444-8B84-9E6493791E9E}"/>
              </a:ext>
            </a:extLst>
          </p:cNvPr>
          <p:cNvPicPr>
            <a:picLocks noChangeAspect="1"/>
          </p:cNvPicPr>
          <p:nvPr/>
        </p:nvPicPr>
        <p:blipFill>
          <a:blip r:embed="rId7"/>
          <a:stretch>
            <a:fillRect/>
          </a:stretch>
        </p:blipFill>
        <p:spPr>
          <a:xfrm>
            <a:off x="6096000" y="3893184"/>
            <a:ext cx="4597168" cy="2298584"/>
          </a:xfrm>
          <a:prstGeom prst="rect">
            <a:avLst/>
          </a:prstGeom>
        </p:spPr>
      </p:pic>
      <p:sp>
        <p:nvSpPr>
          <p:cNvPr id="3" name="TextBox 2">
            <a:extLst>
              <a:ext uri="{FF2B5EF4-FFF2-40B4-BE49-F238E27FC236}">
                <a16:creationId xmlns:a16="http://schemas.microsoft.com/office/drawing/2014/main" id="{3F9ED358-5FEF-7047-86C3-EA7575BE6223}"/>
              </a:ext>
            </a:extLst>
          </p:cNvPr>
          <p:cNvSpPr txBox="1"/>
          <p:nvPr/>
        </p:nvSpPr>
        <p:spPr>
          <a:xfrm>
            <a:off x="4264637" y="1602166"/>
            <a:ext cx="1271233" cy="369332"/>
          </a:xfrm>
          <a:prstGeom prst="rect">
            <a:avLst/>
          </a:prstGeom>
          <a:noFill/>
        </p:spPr>
        <p:txBody>
          <a:bodyPr wrap="square" rtlCol="0">
            <a:spAutoFit/>
          </a:bodyPr>
          <a:lstStyle/>
          <a:p>
            <a:r>
              <a:rPr lang="en-GB" dirty="0"/>
              <a:t>Bin: 100k</a:t>
            </a:r>
          </a:p>
        </p:txBody>
      </p:sp>
      <p:sp>
        <p:nvSpPr>
          <p:cNvPr id="10" name="TextBox 9">
            <a:extLst>
              <a:ext uri="{FF2B5EF4-FFF2-40B4-BE49-F238E27FC236}">
                <a16:creationId xmlns:a16="http://schemas.microsoft.com/office/drawing/2014/main" id="{1FBAAFF8-4040-414E-89FF-13F971B8111D}"/>
              </a:ext>
            </a:extLst>
          </p:cNvPr>
          <p:cNvSpPr txBox="1"/>
          <p:nvPr/>
        </p:nvSpPr>
        <p:spPr>
          <a:xfrm>
            <a:off x="251398" y="1616160"/>
            <a:ext cx="1271233" cy="369332"/>
          </a:xfrm>
          <a:prstGeom prst="rect">
            <a:avLst/>
          </a:prstGeom>
          <a:noFill/>
        </p:spPr>
        <p:txBody>
          <a:bodyPr wrap="square" rtlCol="0">
            <a:spAutoFit/>
          </a:bodyPr>
          <a:lstStyle/>
          <a:p>
            <a:r>
              <a:rPr lang="en-GB" dirty="0"/>
              <a:t>Bin: 20k</a:t>
            </a:r>
          </a:p>
        </p:txBody>
      </p:sp>
      <p:sp>
        <p:nvSpPr>
          <p:cNvPr id="12" name="TextBox 11">
            <a:extLst>
              <a:ext uri="{FF2B5EF4-FFF2-40B4-BE49-F238E27FC236}">
                <a16:creationId xmlns:a16="http://schemas.microsoft.com/office/drawing/2014/main" id="{8696336F-32FA-6744-AB85-C2508AA21396}"/>
              </a:ext>
            </a:extLst>
          </p:cNvPr>
          <p:cNvSpPr txBox="1"/>
          <p:nvPr/>
        </p:nvSpPr>
        <p:spPr>
          <a:xfrm>
            <a:off x="8351386" y="1602166"/>
            <a:ext cx="1271233" cy="369332"/>
          </a:xfrm>
          <a:prstGeom prst="rect">
            <a:avLst/>
          </a:prstGeom>
          <a:noFill/>
        </p:spPr>
        <p:txBody>
          <a:bodyPr wrap="square" rtlCol="0">
            <a:spAutoFit/>
          </a:bodyPr>
          <a:lstStyle/>
          <a:p>
            <a:r>
              <a:rPr lang="en-GB" dirty="0"/>
              <a:t>Bin: 500k</a:t>
            </a:r>
          </a:p>
        </p:txBody>
      </p:sp>
      <p:sp>
        <p:nvSpPr>
          <p:cNvPr id="14" name="TextBox 13">
            <a:extLst>
              <a:ext uri="{FF2B5EF4-FFF2-40B4-BE49-F238E27FC236}">
                <a16:creationId xmlns:a16="http://schemas.microsoft.com/office/drawing/2014/main" id="{5204F3FC-DC56-824F-B2C3-2E4F79B80EF7}"/>
              </a:ext>
            </a:extLst>
          </p:cNvPr>
          <p:cNvSpPr txBox="1"/>
          <p:nvPr/>
        </p:nvSpPr>
        <p:spPr>
          <a:xfrm>
            <a:off x="6266157" y="3729166"/>
            <a:ext cx="1271233" cy="369332"/>
          </a:xfrm>
          <a:prstGeom prst="rect">
            <a:avLst/>
          </a:prstGeom>
          <a:noFill/>
        </p:spPr>
        <p:txBody>
          <a:bodyPr wrap="square" rtlCol="0">
            <a:spAutoFit/>
          </a:bodyPr>
          <a:lstStyle/>
          <a:p>
            <a:r>
              <a:rPr lang="en-GB" dirty="0"/>
              <a:t>Bin: 2 mil</a:t>
            </a:r>
          </a:p>
        </p:txBody>
      </p:sp>
      <p:sp>
        <p:nvSpPr>
          <p:cNvPr id="15" name="TextBox 14">
            <a:extLst>
              <a:ext uri="{FF2B5EF4-FFF2-40B4-BE49-F238E27FC236}">
                <a16:creationId xmlns:a16="http://schemas.microsoft.com/office/drawing/2014/main" id="{5885DD38-196F-5F41-8C18-14F02B13FC53}"/>
              </a:ext>
            </a:extLst>
          </p:cNvPr>
          <p:cNvSpPr txBox="1"/>
          <p:nvPr/>
        </p:nvSpPr>
        <p:spPr>
          <a:xfrm>
            <a:off x="1257277" y="3689854"/>
            <a:ext cx="1271233" cy="369332"/>
          </a:xfrm>
          <a:prstGeom prst="rect">
            <a:avLst/>
          </a:prstGeom>
          <a:noFill/>
        </p:spPr>
        <p:txBody>
          <a:bodyPr wrap="square" rtlCol="0">
            <a:spAutoFit/>
          </a:bodyPr>
          <a:lstStyle/>
          <a:p>
            <a:r>
              <a:rPr lang="en-GB" dirty="0"/>
              <a:t>Bin: 1 mil</a:t>
            </a:r>
          </a:p>
        </p:txBody>
      </p:sp>
    </p:spTree>
    <p:extLst>
      <p:ext uri="{BB962C8B-B14F-4D97-AF65-F5344CB8AC3E}">
        <p14:creationId xmlns:p14="http://schemas.microsoft.com/office/powerpoint/2010/main" val="1098477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0F161291-765C-4033-9E84-52C51C6A5A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7F69638-8A6F-45AB-B9EC-9D8C8FC37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12">
            <a:extLst>
              <a:ext uri="{FF2B5EF4-FFF2-40B4-BE49-F238E27FC236}">
                <a16:creationId xmlns:a16="http://schemas.microsoft.com/office/drawing/2014/main" id="{41155A18-E25A-834B-B2B0-704351C582BA}"/>
              </a:ext>
            </a:extLst>
          </p:cNvPr>
          <p:cNvPicPr>
            <a:picLocks noGrp="1" noChangeAspect="1"/>
          </p:cNvPicPr>
          <p:nvPr>
            <p:ph idx="1"/>
          </p:nvPr>
        </p:nvPicPr>
        <p:blipFill rotWithShape="1">
          <a:blip r:embed="rId3"/>
          <a:srcRect l="18960"/>
          <a:stretch/>
        </p:blipFill>
        <p:spPr>
          <a:xfrm>
            <a:off x="3196543" y="2080244"/>
            <a:ext cx="5208155" cy="4140352"/>
          </a:xfrm>
          <a:prstGeom prst="rect">
            <a:avLst/>
          </a:prstGeom>
        </p:spPr>
      </p:pic>
      <p:sp>
        <p:nvSpPr>
          <p:cNvPr id="18" name="Title 1">
            <a:extLst>
              <a:ext uri="{FF2B5EF4-FFF2-40B4-BE49-F238E27FC236}">
                <a16:creationId xmlns:a16="http://schemas.microsoft.com/office/drawing/2014/main" id="{646DC2E4-774A-9C40-97B3-82C3E739419D}"/>
              </a:ext>
            </a:extLst>
          </p:cNvPr>
          <p:cNvSpPr>
            <a:spLocks noGrp="1"/>
          </p:cNvSpPr>
          <p:nvPr>
            <p:ph type="title"/>
          </p:nvPr>
        </p:nvSpPr>
        <p:spPr>
          <a:xfrm>
            <a:off x="721439" y="672633"/>
            <a:ext cx="10993549" cy="1149243"/>
          </a:xfrm>
        </p:spPr>
        <p:txBody>
          <a:bodyPr vert="horz" lIns="91440" tIns="45720" rIns="91440" bIns="45720" rtlCol="0" anchor="b">
            <a:normAutofit/>
          </a:bodyPr>
          <a:lstStyle/>
          <a:p>
            <a:r>
              <a:rPr lang="en-US" sz="3600" dirty="0"/>
              <a:t>Heatmap of </a:t>
            </a:r>
            <a:r>
              <a:rPr lang="en-US" sz="3600" dirty="0" err="1"/>
              <a:t>cnv</a:t>
            </a:r>
            <a:r>
              <a:rPr lang="en-US" sz="3600" dirty="0"/>
              <a:t> across all samples</a:t>
            </a:r>
          </a:p>
        </p:txBody>
      </p:sp>
      <p:cxnSp>
        <p:nvCxnSpPr>
          <p:cNvPr id="21" name="Straight Connector 20">
            <a:extLst>
              <a:ext uri="{FF2B5EF4-FFF2-40B4-BE49-F238E27FC236}">
                <a16:creationId xmlns:a16="http://schemas.microsoft.com/office/drawing/2014/main" id="{935FDC14-5167-B548-A405-95177FA675A9}"/>
              </a:ext>
            </a:extLst>
          </p:cNvPr>
          <p:cNvCxnSpPr>
            <a:cxnSpLocks/>
          </p:cNvCxnSpPr>
          <p:nvPr/>
        </p:nvCxnSpPr>
        <p:spPr>
          <a:xfrm flipH="1">
            <a:off x="3215999" y="4021502"/>
            <a:ext cx="4327274"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4257ED62-7131-B344-BEC1-7C48441E321B}"/>
              </a:ext>
            </a:extLst>
          </p:cNvPr>
          <p:cNvSpPr txBox="1"/>
          <p:nvPr/>
        </p:nvSpPr>
        <p:spPr>
          <a:xfrm rot="16200000">
            <a:off x="2484380" y="4838146"/>
            <a:ext cx="1143000" cy="276999"/>
          </a:xfrm>
          <a:prstGeom prst="rect">
            <a:avLst/>
          </a:prstGeom>
          <a:noFill/>
        </p:spPr>
        <p:txBody>
          <a:bodyPr wrap="square" rtlCol="0">
            <a:spAutoFit/>
          </a:bodyPr>
          <a:lstStyle/>
          <a:p>
            <a:r>
              <a:rPr lang="en-GB" sz="1200" dirty="0"/>
              <a:t>Tumour</a:t>
            </a:r>
          </a:p>
        </p:txBody>
      </p:sp>
      <p:sp>
        <p:nvSpPr>
          <p:cNvPr id="25" name="TextBox 24">
            <a:extLst>
              <a:ext uri="{FF2B5EF4-FFF2-40B4-BE49-F238E27FC236}">
                <a16:creationId xmlns:a16="http://schemas.microsoft.com/office/drawing/2014/main" id="{1589022C-8476-8147-AAE8-3CA16B1D7896}"/>
              </a:ext>
            </a:extLst>
          </p:cNvPr>
          <p:cNvSpPr txBox="1"/>
          <p:nvPr/>
        </p:nvSpPr>
        <p:spPr>
          <a:xfrm rot="16200000">
            <a:off x="2264236" y="3050399"/>
            <a:ext cx="1568639" cy="276999"/>
          </a:xfrm>
          <a:prstGeom prst="rect">
            <a:avLst/>
          </a:prstGeom>
          <a:noFill/>
        </p:spPr>
        <p:txBody>
          <a:bodyPr wrap="square" rtlCol="0">
            <a:spAutoFit/>
          </a:bodyPr>
          <a:lstStyle/>
          <a:p>
            <a:r>
              <a:rPr lang="en-GB" sz="1200" dirty="0"/>
              <a:t>Non-tumour</a:t>
            </a:r>
            <a:endParaRPr lang="en-GB" sz="1400" dirty="0"/>
          </a:p>
        </p:txBody>
      </p:sp>
    </p:spTree>
    <p:extLst>
      <p:ext uri="{BB962C8B-B14F-4D97-AF65-F5344CB8AC3E}">
        <p14:creationId xmlns:p14="http://schemas.microsoft.com/office/powerpoint/2010/main" val="30465215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alpha val="21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0F161291-765C-4033-9E84-52C51C6A5A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7F69638-8A6F-45AB-B9EC-9D8C8FC37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46CF3474-2121-7E4B-B643-9FB2A6ECE22B}"/>
              </a:ext>
            </a:extLst>
          </p:cNvPr>
          <p:cNvPicPr>
            <a:picLocks noGrp="1" noChangeAspect="1"/>
          </p:cNvPicPr>
          <p:nvPr>
            <p:ph idx="1"/>
          </p:nvPr>
        </p:nvPicPr>
        <p:blipFill>
          <a:blip r:embed="rId3"/>
          <a:stretch>
            <a:fillRect/>
          </a:stretch>
        </p:blipFill>
        <p:spPr>
          <a:xfrm>
            <a:off x="643467" y="825415"/>
            <a:ext cx="10905066" cy="5207169"/>
          </a:xfrm>
          <a:prstGeom prst="rect">
            <a:avLst/>
          </a:prstGeom>
        </p:spPr>
      </p:pic>
    </p:spTree>
    <p:extLst>
      <p:ext uri="{BB962C8B-B14F-4D97-AF65-F5344CB8AC3E}">
        <p14:creationId xmlns:p14="http://schemas.microsoft.com/office/powerpoint/2010/main" val="386093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3275ED-B15B-6747-8EE0-E4EFCE53C92D}"/>
              </a:ext>
            </a:extLst>
          </p:cNvPr>
          <p:cNvSpPr>
            <a:spLocks noGrp="1"/>
          </p:cNvSpPr>
          <p:nvPr>
            <p:ph type="title"/>
          </p:nvPr>
        </p:nvSpPr>
        <p:spPr>
          <a:xfrm>
            <a:off x="783771" y="1066800"/>
            <a:ext cx="5727760" cy="4724400"/>
          </a:xfrm>
        </p:spPr>
        <p:txBody>
          <a:bodyPr vert="horz" lIns="91440" tIns="45720" rIns="91440" bIns="45720" rtlCol="0" anchor="ctr">
            <a:normAutofit/>
          </a:bodyPr>
          <a:lstStyle/>
          <a:p>
            <a:pPr algn="r"/>
            <a:r>
              <a:rPr lang="en-US" sz="6600" b="0" kern="1200" cap="all" dirty="0">
                <a:solidFill>
                  <a:srgbClr val="FFFFFF">
                    <a:alpha val="90000"/>
                  </a:srgbClr>
                </a:solidFill>
                <a:latin typeface="+mj-lt"/>
                <a:ea typeface="+mj-ea"/>
                <a:cs typeface="+mj-cs"/>
              </a:rPr>
              <a:t>ML </a:t>
            </a:r>
          </a:p>
        </p:txBody>
      </p:sp>
      <p:sp>
        <p:nvSpPr>
          <p:cNvPr id="18" name="Rectangle 17">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179973318"/>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 name="Rectangle 142">
            <a:extLst>
              <a:ext uri="{FF2B5EF4-FFF2-40B4-BE49-F238E27FC236}">
                <a16:creationId xmlns:a16="http://schemas.microsoft.com/office/drawing/2014/main" id="{77F8016E-837B-4C70-B44C-E1627C028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45" name="Rectangle 144">
            <a:extLst>
              <a:ext uri="{FF2B5EF4-FFF2-40B4-BE49-F238E27FC236}">
                <a16:creationId xmlns:a16="http://schemas.microsoft.com/office/drawing/2014/main" id="{5B9C6062-B8DD-49CC-9F05-D6DF7ABB6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7" name="Rectangle 146">
            <a:extLst>
              <a:ext uri="{FF2B5EF4-FFF2-40B4-BE49-F238E27FC236}">
                <a16:creationId xmlns:a16="http://schemas.microsoft.com/office/drawing/2014/main" id="{0F846FCA-97FF-4271-8B97-C14BD3AA9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9" name="Rectangle 148">
            <a:extLst>
              <a:ext uri="{FF2B5EF4-FFF2-40B4-BE49-F238E27FC236}">
                <a16:creationId xmlns:a16="http://schemas.microsoft.com/office/drawing/2014/main" id="{62DD2BC0-D31F-4903-8F54-0F60B9E3A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51" name="Rectangle 150">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5B0D4B-5EBA-D540-B11D-3044651015D5}"/>
              </a:ext>
            </a:extLst>
          </p:cNvPr>
          <p:cNvSpPr>
            <a:spLocks noGrp="1"/>
          </p:cNvSpPr>
          <p:nvPr>
            <p:ph type="title"/>
          </p:nvPr>
        </p:nvSpPr>
        <p:spPr>
          <a:xfrm>
            <a:off x="581191" y="922206"/>
            <a:ext cx="10993549" cy="1149243"/>
          </a:xfrm>
        </p:spPr>
        <p:txBody>
          <a:bodyPr vert="horz" lIns="91440" tIns="45720" rIns="91440" bIns="45720" rtlCol="0" anchor="b">
            <a:normAutofit/>
          </a:bodyPr>
          <a:lstStyle/>
          <a:p>
            <a:r>
              <a:rPr lang="en-US" sz="3600"/>
              <a:t>Random forest</a:t>
            </a:r>
          </a:p>
        </p:txBody>
      </p:sp>
      <p:sp>
        <p:nvSpPr>
          <p:cNvPr id="153" name="Rectangle 152">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5" name="Rectangle 154">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7" name="Rectangle 156">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2058" name="Picture 10">
            <a:extLst>
              <a:ext uri="{FF2B5EF4-FFF2-40B4-BE49-F238E27FC236}">
                <a16:creationId xmlns:a16="http://schemas.microsoft.com/office/drawing/2014/main" id="{6A79D126-F76C-0047-8FCB-9EF738A8323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77602" y="3458326"/>
            <a:ext cx="3033385" cy="2271026"/>
          </a:xfrm>
          <a:prstGeom prst="rect">
            <a:avLst/>
          </a:prstGeom>
          <a:noFill/>
          <a:extLst>
            <a:ext uri="{909E8E84-426E-40DD-AFC4-6F175D3DCCD1}">
              <a14:hiddenFill xmlns:a14="http://schemas.microsoft.com/office/drawing/2010/main">
                <a:solidFill>
                  <a:srgbClr val="FFFFFF"/>
                </a:solidFill>
              </a14:hiddenFill>
            </a:ext>
          </a:extLst>
        </p:spPr>
      </p:pic>
      <p:sp>
        <p:nvSpPr>
          <p:cNvPr id="159" name="Rectangle 158">
            <a:extLst>
              <a:ext uri="{FF2B5EF4-FFF2-40B4-BE49-F238E27FC236}">
                <a16:creationId xmlns:a16="http://schemas.microsoft.com/office/drawing/2014/main" id="{CC1AF28A-413E-4A81-B68A-21C8E0517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311" y="2785013"/>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a:extLst>
              <a:ext uri="{FF2B5EF4-FFF2-40B4-BE49-F238E27FC236}">
                <a16:creationId xmlns:a16="http://schemas.microsoft.com/office/drawing/2014/main" id="{49DE79D9-EEF7-4109-BAAD-44A268AAC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275" y="2786877"/>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6" name="Picture 8">
            <a:extLst>
              <a:ext uri="{FF2B5EF4-FFF2-40B4-BE49-F238E27FC236}">
                <a16:creationId xmlns:a16="http://schemas.microsoft.com/office/drawing/2014/main" id="{B2635DD1-E2D0-F74B-A2F7-863003B98D2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572566" y="3525549"/>
            <a:ext cx="3033385" cy="2140307"/>
          </a:xfrm>
          <a:prstGeom prst="rect">
            <a:avLst/>
          </a:prstGeom>
          <a:noFill/>
          <a:extLst>
            <a:ext uri="{909E8E84-426E-40DD-AFC4-6F175D3DCCD1}">
              <a14:hiddenFill xmlns:a14="http://schemas.microsoft.com/office/drawing/2010/main">
                <a:solidFill>
                  <a:srgbClr val="FFFFFF"/>
                </a:solidFill>
              </a14:hiddenFill>
            </a:ext>
          </a:extLst>
        </p:spPr>
      </p:pic>
      <p:sp>
        <p:nvSpPr>
          <p:cNvPr id="163" name="Rectangle 162">
            <a:extLst>
              <a:ext uri="{FF2B5EF4-FFF2-40B4-BE49-F238E27FC236}">
                <a16:creationId xmlns:a16="http://schemas.microsoft.com/office/drawing/2014/main" id="{E7D451ED-6B74-4886-B9C0-59FDD86988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6239" y="2790605"/>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A6CCE89-606F-4443-AE73-03D1183F2589}"/>
              </a:ext>
            </a:extLst>
          </p:cNvPr>
          <p:cNvPicPr>
            <a:picLocks noChangeAspect="1"/>
          </p:cNvPicPr>
          <p:nvPr/>
        </p:nvPicPr>
        <p:blipFill>
          <a:blip r:embed="rId5"/>
          <a:stretch>
            <a:fillRect/>
          </a:stretch>
        </p:blipFill>
        <p:spPr>
          <a:xfrm>
            <a:off x="8367530" y="4110298"/>
            <a:ext cx="3033385" cy="978266"/>
          </a:xfrm>
          <a:prstGeom prst="rect">
            <a:avLst/>
          </a:prstGeom>
        </p:spPr>
      </p:pic>
    </p:spTree>
    <p:extLst>
      <p:ext uri="{BB962C8B-B14F-4D97-AF65-F5344CB8AC3E}">
        <p14:creationId xmlns:p14="http://schemas.microsoft.com/office/powerpoint/2010/main" val="2516902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A0588C8A-FADA-6547-B919-D44F954C87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6394" y="1361517"/>
            <a:ext cx="5859345" cy="416217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00D0FC10-99E9-F64A-AE44-92160CE7985C}"/>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264962" y="1382380"/>
            <a:ext cx="5660790" cy="414131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5045139-64B6-824C-8960-B34EA38B8226}"/>
              </a:ext>
            </a:extLst>
          </p:cNvPr>
          <p:cNvSpPr txBox="1"/>
          <p:nvPr/>
        </p:nvSpPr>
        <p:spPr>
          <a:xfrm>
            <a:off x="760262" y="5951250"/>
            <a:ext cx="4193540" cy="369332"/>
          </a:xfrm>
          <a:prstGeom prst="rect">
            <a:avLst/>
          </a:prstGeom>
          <a:noFill/>
        </p:spPr>
        <p:txBody>
          <a:bodyPr wrap="square" rtlCol="0">
            <a:spAutoFit/>
          </a:bodyPr>
          <a:lstStyle/>
          <a:p>
            <a:r>
              <a:rPr lang="en-GB" dirty="0"/>
              <a:t>Prediction based on 2 mil bin size</a:t>
            </a:r>
          </a:p>
        </p:txBody>
      </p:sp>
      <p:sp>
        <p:nvSpPr>
          <p:cNvPr id="7" name="TextBox 6">
            <a:extLst>
              <a:ext uri="{FF2B5EF4-FFF2-40B4-BE49-F238E27FC236}">
                <a16:creationId xmlns:a16="http://schemas.microsoft.com/office/drawing/2014/main" id="{109BC45C-609B-BA46-9EB3-F641278FEEEA}"/>
              </a:ext>
            </a:extLst>
          </p:cNvPr>
          <p:cNvSpPr txBox="1"/>
          <p:nvPr/>
        </p:nvSpPr>
        <p:spPr>
          <a:xfrm>
            <a:off x="6337300" y="5951250"/>
            <a:ext cx="4538980" cy="369332"/>
          </a:xfrm>
          <a:prstGeom prst="rect">
            <a:avLst/>
          </a:prstGeom>
          <a:noFill/>
        </p:spPr>
        <p:txBody>
          <a:bodyPr wrap="square" rtlCol="0">
            <a:spAutoFit/>
          </a:bodyPr>
          <a:lstStyle/>
          <a:p>
            <a:r>
              <a:rPr lang="en-GB" dirty="0"/>
              <a:t>Prediction based on 5 mil bin size</a:t>
            </a:r>
          </a:p>
        </p:txBody>
      </p:sp>
    </p:spTree>
    <p:extLst>
      <p:ext uri="{BB962C8B-B14F-4D97-AF65-F5344CB8AC3E}">
        <p14:creationId xmlns:p14="http://schemas.microsoft.com/office/powerpoint/2010/main" val="24430107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77F8016E-837B-4C70-B44C-E1627C028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9" name="Rectangle 138">
            <a:extLst>
              <a:ext uri="{FF2B5EF4-FFF2-40B4-BE49-F238E27FC236}">
                <a16:creationId xmlns:a16="http://schemas.microsoft.com/office/drawing/2014/main" id="{5B9C6062-B8DD-49CC-9F05-D6DF7ABB6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1" name="Rectangle 140">
            <a:extLst>
              <a:ext uri="{FF2B5EF4-FFF2-40B4-BE49-F238E27FC236}">
                <a16:creationId xmlns:a16="http://schemas.microsoft.com/office/drawing/2014/main" id="{0F846FCA-97FF-4271-8B97-C14BD3AA9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3" name="Rectangle 142">
            <a:extLst>
              <a:ext uri="{FF2B5EF4-FFF2-40B4-BE49-F238E27FC236}">
                <a16:creationId xmlns:a16="http://schemas.microsoft.com/office/drawing/2014/main" id="{62DD2BC0-D31F-4903-8F54-0F60B9E3A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45" name="Rectangle 144">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D2C4C7-1232-1E42-B522-B68C9256AE28}"/>
              </a:ext>
            </a:extLst>
          </p:cNvPr>
          <p:cNvSpPr>
            <a:spLocks noGrp="1"/>
          </p:cNvSpPr>
          <p:nvPr>
            <p:ph type="title"/>
          </p:nvPr>
        </p:nvSpPr>
        <p:spPr>
          <a:xfrm>
            <a:off x="581191" y="922206"/>
            <a:ext cx="10993549" cy="1149243"/>
          </a:xfrm>
        </p:spPr>
        <p:txBody>
          <a:bodyPr vert="horz" lIns="91440" tIns="45720" rIns="91440" bIns="45720" rtlCol="0" anchor="b">
            <a:normAutofit/>
          </a:bodyPr>
          <a:lstStyle/>
          <a:p>
            <a:r>
              <a:rPr lang="en-US" sz="3600"/>
              <a:t>SVM</a:t>
            </a:r>
          </a:p>
        </p:txBody>
      </p:sp>
      <p:sp>
        <p:nvSpPr>
          <p:cNvPr id="147" name="Rectangle 146">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49" name="Rectangle 148">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1" name="Rectangle 150">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4098" name="Picture 2">
            <a:extLst>
              <a:ext uri="{FF2B5EF4-FFF2-40B4-BE49-F238E27FC236}">
                <a16:creationId xmlns:a16="http://schemas.microsoft.com/office/drawing/2014/main" id="{6DAAEB73-9B94-5549-BF30-53F6AD95D14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77602" y="3477110"/>
            <a:ext cx="3033385" cy="2233458"/>
          </a:xfrm>
          <a:prstGeom prst="rect">
            <a:avLst/>
          </a:prstGeom>
          <a:noFill/>
          <a:extLst>
            <a:ext uri="{909E8E84-426E-40DD-AFC4-6F175D3DCCD1}">
              <a14:hiddenFill xmlns:a14="http://schemas.microsoft.com/office/drawing/2010/main">
                <a:solidFill>
                  <a:srgbClr val="FFFFFF"/>
                </a:solidFill>
              </a14:hiddenFill>
            </a:ext>
          </a:extLst>
        </p:spPr>
      </p:pic>
      <p:sp>
        <p:nvSpPr>
          <p:cNvPr id="153" name="Rectangle 152">
            <a:extLst>
              <a:ext uri="{FF2B5EF4-FFF2-40B4-BE49-F238E27FC236}">
                <a16:creationId xmlns:a16="http://schemas.microsoft.com/office/drawing/2014/main" id="{CC1AF28A-413E-4A81-B68A-21C8E05173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311" y="2785013"/>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a:extLst>
              <a:ext uri="{FF2B5EF4-FFF2-40B4-BE49-F238E27FC236}">
                <a16:creationId xmlns:a16="http://schemas.microsoft.com/office/drawing/2014/main" id="{49DE79D9-EEF7-4109-BAAD-44A268AAC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275" y="2786877"/>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0" name="Picture 4">
            <a:extLst>
              <a:ext uri="{FF2B5EF4-FFF2-40B4-BE49-F238E27FC236}">
                <a16:creationId xmlns:a16="http://schemas.microsoft.com/office/drawing/2014/main" id="{DB46393D-8DBD-C94A-8334-6A711DE5D00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572566" y="3525549"/>
            <a:ext cx="3033385" cy="2140307"/>
          </a:xfrm>
          <a:prstGeom prst="rect">
            <a:avLst/>
          </a:prstGeom>
          <a:noFill/>
          <a:extLst>
            <a:ext uri="{909E8E84-426E-40DD-AFC4-6F175D3DCCD1}">
              <a14:hiddenFill xmlns:a14="http://schemas.microsoft.com/office/drawing/2010/main">
                <a:solidFill>
                  <a:srgbClr val="FFFFFF"/>
                </a:solidFill>
              </a14:hiddenFill>
            </a:ext>
          </a:extLst>
        </p:spPr>
      </p:pic>
      <p:sp>
        <p:nvSpPr>
          <p:cNvPr id="157" name="Rectangle 156">
            <a:extLst>
              <a:ext uri="{FF2B5EF4-FFF2-40B4-BE49-F238E27FC236}">
                <a16:creationId xmlns:a16="http://schemas.microsoft.com/office/drawing/2014/main" id="{E7D451ED-6B74-4886-B9C0-59FDD86988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6239" y="2790605"/>
            <a:ext cx="3702878" cy="360273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26D72DE-FF08-D540-B75C-4DC110C8017C}"/>
              </a:ext>
            </a:extLst>
          </p:cNvPr>
          <p:cNvPicPr>
            <a:picLocks noChangeAspect="1"/>
          </p:cNvPicPr>
          <p:nvPr/>
        </p:nvPicPr>
        <p:blipFill>
          <a:blip r:embed="rId5"/>
          <a:stretch>
            <a:fillRect/>
          </a:stretch>
        </p:blipFill>
        <p:spPr>
          <a:xfrm>
            <a:off x="8367530" y="4129257"/>
            <a:ext cx="3033385" cy="940348"/>
          </a:xfrm>
          <a:prstGeom prst="rect">
            <a:avLst/>
          </a:prstGeom>
        </p:spPr>
      </p:pic>
    </p:spTree>
    <p:extLst>
      <p:ext uri="{BB962C8B-B14F-4D97-AF65-F5344CB8AC3E}">
        <p14:creationId xmlns:p14="http://schemas.microsoft.com/office/powerpoint/2010/main" val="2272084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36DDEE-3DA3-0445-B57C-0A17BBCDB5B3}"/>
              </a:ext>
            </a:extLst>
          </p:cNvPr>
          <p:cNvSpPr>
            <a:spLocks noGrp="1"/>
          </p:cNvSpPr>
          <p:nvPr>
            <p:ph type="title"/>
          </p:nvPr>
        </p:nvSpPr>
        <p:spPr>
          <a:xfrm>
            <a:off x="705745" y="980660"/>
            <a:ext cx="6792657" cy="4878137"/>
          </a:xfrm>
        </p:spPr>
        <p:txBody>
          <a:bodyPr anchor="ctr">
            <a:normAutofit/>
          </a:bodyPr>
          <a:lstStyle/>
          <a:p>
            <a:pPr algn="ctr"/>
            <a:r>
              <a:rPr lang="en-GB" sz="4800">
                <a:solidFill>
                  <a:schemeClr val="tx2"/>
                </a:solidFill>
              </a:rPr>
              <a:t>Bladder cancer </a:t>
            </a:r>
          </a:p>
        </p:txBody>
      </p:sp>
      <p:sp>
        <p:nvSpPr>
          <p:cNvPr id="23" name="Rectangle 22">
            <a:extLst>
              <a:ext uri="{FF2B5EF4-FFF2-40B4-BE49-F238E27FC236}">
                <a16:creationId xmlns:a16="http://schemas.microsoft.com/office/drawing/2014/main" id="{1A75B5EE-3124-4314-90F7-8D9AFE941D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751211"/>
            <a:ext cx="683056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00129C37-C465-4475-927F-B861932A3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752989"/>
            <a:ext cx="3300984"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40EA663-61FF-9146-86AA-CDC7816FDDCD}"/>
              </a:ext>
            </a:extLst>
          </p:cNvPr>
          <p:cNvSpPr>
            <a:spLocks noGrp="1"/>
          </p:cNvSpPr>
          <p:nvPr>
            <p:ph idx="1"/>
          </p:nvPr>
        </p:nvSpPr>
        <p:spPr>
          <a:xfrm>
            <a:off x="8119870" y="1046922"/>
            <a:ext cx="3164356" cy="4811877"/>
          </a:xfrm>
        </p:spPr>
        <p:txBody>
          <a:bodyPr>
            <a:normAutofit/>
          </a:bodyPr>
          <a:lstStyle/>
          <a:p>
            <a:r>
              <a:rPr lang="en-GB"/>
              <a:t>Epidemiology of Bladder cancer </a:t>
            </a:r>
          </a:p>
          <a:p>
            <a:r>
              <a:rPr lang="en-GB"/>
              <a:t>Progression of Bladder cancer</a:t>
            </a:r>
          </a:p>
          <a:p>
            <a:r>
              <a:rPr lang="en-GB"/>
              <a:t>Motivation</a:t>
            </a:r>
          </a:p>
          <a:p>
            <a:r>
              <a:rPr lang="en-GB"/>
              <a:t>Urinary Biomarkers </a:t>
            </a:r>
          </a:p>
          <a:p>
            <a:endParaRPr lang="en-GB"/>
          </a:p>
          <a:p>
            <a:endParaRPr lang="en-GB" dirty="0"/>
          </a:p>
        </p:txBody>
      </p:sp>
      <p:sp>
        <p:nvSpPr>
          <p:cNvPr id="27" name="Rectangle 26">
            <a:extLst>
              <a:ext uri="{FF2B5EF4-FFF2-40B4-BE49-F238E27FC236}">
                <a16:creationId xmlns:a16="http://schemas.microsoft.com/office/drawing/2014/main" id="{8F92C143-3594-4735-B621-397DDDA5F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5946475"/>
            <a:ext cx="683056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44F560E9-CCDC-4F8F-BA20-41F114098A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948253"/>
            <a:ext cx="3300984"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372127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77F8016E-837B-4C70-B44C-E1627C028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75" name="Rectangle 74">
            <a:extLst>
              <a:ext uri="{FF2B5EF4-FFF2-40B4-BE49-F238E27FC236}">
                <a16:creationId xmlns:a16="http://schemas.microsoft.com/office/drawing/2014/main" id="{5B9C6062-B8DD-49CC-9F05-D6DF7ABB6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76">
            <a:extLst>
              <a:ext uri="{FF2B5EF4-FFF2-40B4-BE49-F238E27FC236}">
                <a16:creationId xmlns:a16="http://schemas.microsoft.com/office/drawing/2014/main" id="{0F846FCA-97FF-4271-8B97-C14BD3AA9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78">
            <a:extLst>
              <a:ext uri="{FF2B5EF4-FFF2-40B4-BE49-F238E27FC236}">
                <a16:creationId xmlns:a16="http://schemas.microsoft.com/office/drawing/2014/main" id="{62DD2BC0-D31F-4903-8F54-0F60B9E3A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81" name="Rectangle 80">
            <a:extLst>
              <a:ext uri="{FF2B5EF4-FFF2-40B4-BE49-F238E27FC236}">
                <a16:creationId xmlns:a16="http://schemas.microsoft.com/office/drawing/2014/main" id="{7140C5F6-42D5-4D5D-9636-0329EEFBA1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A17C25D9-7A63-B649-ADB2-9F7E4F47BA9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643466" y="921604"/>
            <a:ext cx="3626159" cy="26528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D008D01-27C3-A548-B7E8-08D7CE3A746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937883" y="598712"/>
            <a:ext cx="4675000" cy="329860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C0D59390-611E-4D46-9F67-02BA217A3670}"/>
              </a:ext>
            </a:extLst>
          </p:cNvPr>
          <p:cNvPicPr>
            <a:picLocks noChangeAspect="1"/>
          </p:cNvPicPr>
          <p:nvPr/>
        </p:nvPicPr>
        <p:blipFill>
          <a:blip r:embed="rId5"/>
          <a:stretch>
            <a:fillRect/>
          </a:stretch>
        </p:blipFill>
        <p:spPr>
          <a:xfrm>
            <a:off x="643467" y="4844215"/>
            <a:ext cx="3626158" cy="1151304"/>
          </a:xfrm>
          <a:prstGeom prst="rect">
            <a:avLst/>
          </a:prstGeom>
        </p:spPr>
      </p:pic>
      <p:sp>
        <p:nvSpPr>
          <p:cNvPr id="83" name="Rectangle 82">
            <a:extLst>
              <a:ext uri="{FF2B5EF4-FFF2-40B4-BE49-F238E27FC236}">
                <a16:creationId xmlns:a16="http://schemas.microsoft.com/office/drawing/2014/main" id="{457E30F7-3253-4621-AB18-6A383D3A3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498" y="4267831"/>
            <a:ext cx="7552502" cy="2590169"/>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41A7AA6-FA35-684D-BEDA-97A7F051120E}"/>
              </a:ext>
            </a:extLst>
          </p:cNvPr>
          <p:cNvSpPr>
            <a:spLocks noGrp="1"/>
          </p:cNvSpPr>
          <p:nvPr>
            <p:ph type="title"/>
          </p:nvPr>
        </p:nvSpPr>
        <p:spPr>
          <a:xfrm>
            <a:off x="5089842" y="4571122"/>
            <a:ext cx="6591957" cy="1037907"/>
          </a:xfrm>
        </p:spPr>
        <p:txBody>
          <a:bodyPr vert="horz" lIns="91440" tIns="45720" rIns="91440" bIns="45720" rtlCol="0" anchor="b">
            <a:normAutofit/>
          </a:bodyPr>
          <a:lstStyle/>
          <a:p>
            <a:r>
              <a:rPr lang="en-US" sz="3600">
                <a:solidFill>
                  <a:srgbClr val="FFFFFF"/>
                </a:solidFill>
              </a:rPr>
              <a:t>Neural network </a:t>
            </a:r>
          </a:p>
        </p:txBody>
      </p:sp>
      <p:sp>
        <p:nvSpPr>
          <p:cNvPr id="85" name="Rectangle 84">
            <a:extLst>
              <a:ext uri="{FF2B5EF4-FFF2-40B4-BE49-F238E27FC236}">
                <a16:creationId xmlns:a16="http://schemas.microsoft.com/office/drawing/2014/main" id="{B305829B-9491-4F93-8853-9BCABA78F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20158"/>
            <a:ext cx="1218895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87" name="Rectangle 86">
            <a:extLst>
              <a:ext uri="{FF2B5EF4-FFF2-40B4-BE49-F238E27FC236}">
                <a16:creationId xmlns:a16="http://schemas.microsoft.com/office/drawing/2014/main" id="{51F966F2-031A-4EA8-B214-62BED34FF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1359" y="-460"/>
            <a:ext cx="9144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F74B9A9-F032-7D4B-A3B4-98ABFFE4883C}"/>
              </a:ext>
            </a:extLst>
          </p:cNvPr>
          <p:cNvSpPr txBox="1"/>
          <p:nvPr/>
        </p:nvSpPr>
        <p:spPr>
          <a:xfrm>
            <a:off x="541953" y="3540613"/>
            <a:ext cx="3826139" cy="600164"/>
          </a:xfrm>
          <a:prstGeom prst="rect">
            <a:avLst/>
          </a:prstGeom>
          <a:noFill/>
        </p:spPr>
        <p:txBody>
          <a:bodyPr wrap="square" rtlCol="0">
            <a:spAutoFit/>
          </a:bodyPr>
          <a:lstStyle/>
          <a:p>
            <a:r>
              <a:rPr lang="en-GB" sz="1100" dirty="0"/>
              <a:t>Prediction using 5 mil bin size – NN showing greater recall when predicting tumour and higher precision prediction non-cancer</a:t>
            </a:r>
          </a:p>
        </p:txBody>
      </p:sp>
    </p:spTree>
    <p:extLst>
      <p:ext uri="{BB962C8B-B14F-4D97-AF65-F5344CB8AC3E}">
        <p14:creationId xmlns:p14="http://schemas.microsoft.com/office/powerpoint/2010/main" val="25121303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719E-5380-F048-978B-40CD142360B7}"/>
              </a:ext>
            </a:extLst>
          </p:cNvPr>
          <p:cNvSpPr>
            <a:spLocks noGrp="1"/>
          </p:cNvSpPr>
          <p:nvPr>
            <p:ph type="title"/>
          </p:nvPr>
        </p:nvSpPr>
        <p:spPr/>
        <p:txBody>
          <a:bodyPr/>
          <a:lstStyle/>
          <a:p>
            <a:r>
              <a:rPr lang="en-GB" dirty="0"/>
              <a:t>limitations</a:t>
            </a:r>
          </a:p>
        </p:txBody>
      </p:sp>
      <p:sp>
        <p:nvSpPr>
          <p:cNvPr id="3" name="Content Placeholder 2">
            <a:extLst>
              <a:ext uri="{FF2B5EF4-FFF2-40B4-BE49-F238E27FC236}">
                <a16:creationId xmlns:a16="http://schemas.microsoft.com/office/drawing/2014/main" id="{67F3BB90-F082-D046-88DA-9A705AB9AD75}"/>
              </a:ext>
            </a:extLst>
          </p:cNvPr>
          <p:cNvSpPr>
            <a:spLocks noGrp="1"/>
          </p:cNvSpPr>
          <p:nvPr>
            <p:ph idx="1"/>
          </p:nvPr>
        </p:nvSpPr>
        <p:spPr/>
        <p:txBody>
          <a:bodyPr/>
          <a:lstStyle/>
          <a:p>
            <a:r>
              <a:rPr lang="en-GB" dirty="0"/>
              <a:t>Sample size; due to </a:t>
            </a:r>
            <a:r>
              <a:rPr lang="en-GB" dirty="0" err="1"/>
              <a:t>covid</a:t>
            </a:r>
            <a:r>
              <a:rPr lang="en-GB" dirty="0"/>
              <a:t> </a:t>
            </a:r>
          </a:p>
          <a:p>
            <a:r>
              <a:rPr lang="en-GB" dirty="0"/>
              <a:t>Many NMIBC do not show CNVs </a:t>
            </a:r>
          </a:p>
          <a:p>
            <a:r>
              <a:rPr lang="en-GB" dirty="0"/>
              <a:t>Some CNVs are commonly found in normal cells </a:t>
            </a:r>
          </a:p>
          <a:p>
            <a:endParaRPr lang="en-GB" dirty="0"/>
          </a:p>
        </p:txBody>
      </p:sp>
    </p:spTree>
    <p:extLst>
      <p:ext uri="{BB962C8B-B14F-4D97-AF65-F5344CB8AC3E}">
        <p14:creationId xmlns:p14="http://schemas.microsoft.com/office/powerpoint/2010/main" val="589012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09153-E47E-F64E-B2F7-409F046EB8AC}"/>
              </a:ext>
            </a:extLst>
          </p:cNvPr>
          <p:cNvSpPr>
            <a:spLocks noGrp="1"/>
          </p:cNvSpPr>
          <p:nvPr>
            <p:ph type="title"/>
          </p:nvPr>
        </p:nvSpPr>
        <p:spPr/>
        <p:txBody>
          <a:bodyPr/>
          <a:lstStyle/>
          <a:p>
            <a:r>
              <a:rPr lang="en-GB" dirty="0"/>
              <a:t>Conclusions</a:t>
            </a:r>
          </a:p>
        </p:txBody>
      </p:sp>
      <p:sp>
        <p:nvSpPr>
          <p:cNvPr id="3" name="Content Placeholder 2">
            <a:extLst>
              <a:ext uri="{FF2B5EF4-FFF2-40B4-BE49-F238E27FC236}">
                <a16:creationId xmlns:a16="http://schemas.microsoft.com/office/drawing/2014/main" id="{F96F3736-9D46-8242-9323-DBA755CD33C2}"/>
              </a:ext>
            </a:extLst>
          </p:cNvPr>
          <p:cNvSpPr>
            <a:spLocks noGrp="1"/>
          </p:cNvSpPr>
          <p:nvPr>
            <p:ph idx="1"/>
          </p:nvPr>
        </p:nvSpPr>
        <p:spPr/>
        <p:txBody>
          <a:bodyPr/>
          <a:lstStyle/>
          <a:p>
            <a:r>
              <a:rPr lang="en-GB" dirty="0"/>
              <a:t>Able to extract CNV profiles from targeted NGS data </a:t>
            </a:r>
          </a:p>
          <a:p>
            <a:r>
              <a:rPr lang="en-GB" dirty="0"/>
              <a:t>CNV data from tumour patients show greater difference in variance compared to non-tumour samples</a:t>
            </a:r>
          </a:p>
          <a:p>
            <a:r>
              <a:rPr lang="en-GB" dirty="0"/>
              <a:t>ML algorithms show very high sensitivity when classifying tumour </a:t>
            </a:r>
          </a:p>
          <a:p>
            <a:r>
              <a:rPr lang="en-GB" dirty="0"/>
              <a:t>CNV analysis from targeted NGS data can be used alongside mutational analysis to support bladder cancer diagnosis and surveillance </a:t>
            </a:r>
          </a:p>
        </p:txBody>
      </p:sp>
    </p:spTree>
    <p:extLst>
      <p:ext uri="{BB962C8B-B14F-4D97-AF65-F5344CB8AC3E}">
        <p14:creationId xmlns:p14="http://schemas.microsoft.com/office/powerpoint/2010/main" val="28813806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BD770-2F26-EE45-A6B9-30E4559111D7}"/>
              </a:ext>
            </a:extLst>
          </p:cNvPr>
          <p:cNvSpPr>
            <a:spLocks noGrp="1"/>
          </p:cNvSpPr>
          <p:nvPr>
            <p:ph type="title"/>
          </p:nvPr>
        </p:nvSpPr>
        <p:spPr>
          <a:xfrm>
            <a:off x="581192" y="702156"/>
            <a:ext cx="11029616" cy="1188720"/>
          </a:xfrm>
        </p:spPr>
        <p:txBody>
          <a:bodyPr>
            <a:normAutofit/>
          </a:bodyPr>
          <a:lstStyle/>
          <a:p>
            <a:r>
              <a:rPr lang="en-GB"/>
              <a:t>Urinary biomarkers</a:t>
            </a:r>
          </a:p>
        </p:txBody>
      </p:sp>
      <p:graphicFrame>
        <p:nvGraphicFramePr>
          <p:cNvPr id="14" name="Content Placeholder 2">
            <a:extLst>
              <a:ext uri="{FF2B5EF4-FFF2-40B4-BE49-F238E27FC236}">
                <a16:creationId xmlns:a16="http://schemas.microsoft.com/office/drawing/2014/main" id="{98978BF3-2DE2-437F-B93C-8D328F4666D7}"/>
              </a:ext>
            </a:extLst>
          </p:cNvPr>
          <p:cNvGraphicFramePr>
            <a:graphicFrameLocks noGrp="1"/>
          </p:cNvGraphicFramePr>
          <p:nvPr>
            <p:ph idx="1"/>
            <p:extLst>
              <p:ext uri="{D42A27DB-BD31-4B8C-83A1-F6EECF244321}">
                <p14:modId xmlns:p14="http://schemas.microsoft.com/office/powerpoint/2010/main" val="3085843741"/>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367631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F43AA-1D00-7548-80BF-4109C292962E}"/>
              </a:ext>
            </a:extLst>
          </p:cNvPr>
          <p:cNvSpPr>
            <a:spLocks noGrp="1"/>
          </p:cNvSpPr>
          <p:nvPr>
            <p:ph type="title"/>
          </p:nvPr>
        </p:nvSpPr>
        <p:spPr>
          <a:xfrm>
            <a:off x="581192" y="702156"/>
            <a:ext cx="11029616" cy="1188720"/>
          </a:xfrm>
        </p:spPr>
        <p:txBody>
          <a:bodyPr>
            <a:normAutofit/>
          </a:bodyPr>
          <a:lstStyle/>
          <a:p>
            <a:r>
              <a:rPr lang="en-GB"/>
              <a:t>Targeted Next-generation sequencing  </a:t>
            </a:r>
          </a:p>
        </p:txBody>
      </p:sp>
      <p:graphicFrame>
        <p:nvGraphicFramePr>
          <p:cNvPr id="5" name="Content Placeholder 2">
            <a:extLst>
              <a:ext uri="{FF2B5EF4-FFF2-40B4-BE49-F238E27FC236}">
                <a16:creationId xmlns:a16="http://schemas.microsoft.com/office/drawing/2014/main" id="{89FED41A-526E-412C-91EA-AECE190B5ACF}"/>
              </a:ext>
            </a:extLst>
          </p:cNvPr>
          <p:cNvGraphicFramePr>
            <a:graphicFrameLocks noGrp="1"/>
          </p:cNvGraphicFramePr>
          <p:nvPr>
            <p:ph idx="1"/>
            <p:extLst>
              <p:ext uri="{D42A27DB-BD31-4B8C-83A1-F6EECF244321}">
                <p14:modId xmlns:p14="http://schemas.microsoft.com/office/powerpoint/2010/main" val="693893930"/>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97175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587D26DA-9773-4A0E-B213-DDF20A1F1F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1FC1BAF4-6DB4-5748-B943-02A28528CF0A}"/>
              </a:ext>
            </a:extLst>
          </p:cNvPr>
          <p:cNvPicPr>
            <a:picLocks noGrp="1" noChangeAspect="1"/>
          </p:cNvPicPr>
          <p:nvPr>
            <p:ph idx="1"/>
          </p:nvPr>
        </p:nvPicPr>
        <p:blipFill>
          <a:blip r:embed="rId3"/>
          <a:stretch>
            <a:fillRect/>
          </a:stretch>
        </p:blipFill>
        <p:spPr>
          <a:xfrm>
            <a:off x="2130828" y="643466"/>
            <a:ext cx="7930344" cy="5571067"/>
          </a:xfrm>
          <a:prstGeom prst="rect">
            <a:avLst/>
          </a:prstGeom>
        </p:spPr>
      </p:pic>
    </p:spTree>
    <p:extLst>
      <p:ext uri="{BB962C8B-B14F-4D97-AF65-F5344CB8AC3E}">
        <p14:creationId xmlns:p14="http://schemas.microsoft.com/office/powerpoint/2010/main" val="4241443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0A0F4CC-F443-40C1-B000-840650808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8FF3DAE6-FFD2-4E7C-8FB8-E958A2586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A2F7A394-B482-4D36-A98E-11A3212A1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57886309-8F28-488F-8BA9-0BF7494C8D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0D5ABE4-8A47-4A84-9DB4-CCB7A3D422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537156" cy="5897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857E7C4-90BD-3242-9172-E32EE0964A3C}"/>
              </a:ext>
            </a:extLst>
          </p:cNvPr>
          <p:cNvPicPr>
            <a:picLocks noChangeAspect="1"/>
          </p:cNvPicPr>
          <p:nvPr/>
        </p:nvPicPr>
        <p:blipFill>
          <a:blip r:embed="rId3"/>
          <a:stretch>
            <a:fillRect/>
          </a:stretch>
        </p:blipFill>
        <p:spPr>
          <a:xfrm>
            <a:off x="1245002" y="643467"/>
            <a:ext cx="3997239" cy="5571066"/>
          </a:xfrm>
          <a:prstGeom prst="rect">
            <a:avLst/>
          </a:prstGeom>
        </p:spPr>
      </p:pic>
      <p:sp>
        <p:nvSpPr>
          <p:cNvPr id="20" name="Rectangle 19">
            <a:extLst>
              <a:ext uri="{FF2B5EF4-FFF2-40B4-BE49-F238E27FC236}">
                <a16:creationId xmlns:a16="http://schemas.microsoft.com/office/drawing/2014/main" id="{D8EB06DC-2D36-4101-B5B2-45B5B1EEC5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5035" y="480060"/>
            <a:ext cx="5531569" cy="5897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89F294AD-DE7A-4444-88F9-1AD926E38AA9}"/>
              </a:ext>
            </a:extLst>
          </p:cNvPr>
          <p:cNvPicPr>
            <a:picLocks noGrp="1" noChangeAspect="1"/>
          </p:cNvPicPr>
          <p:nvPr>
            <p:ph idx="1"/>
          </p:nvPr>
        </p:nvPicPr>
        <p:blipFill>
          <a:blip r:embed="rId4"/>
          <a:stretch>
            <a:fillRect/>
          </a:stretch>
        </p:blipFill>
        <p:spPr>
          <a:xfrm>
            <a:off x="6346824" y="647337"/>
            <a:ext cx="5201708" cy="5563325"/>
          </a:xfrm>
          <a:prstGeom prst="rect">
            <a:avLst/>
          </a:prstGeom>
        </p:spPr>
      </p:pic>
      <p:sp>
        <p:nvSpPr>
          <p:cNvPr id="15" name="TextBox 14">
            <a:extLst>
              <a:ext uri="{FF2B5EF4-FFF2-40B4-BE49-F238E27FC236}">
                <a16:creationId xmlns:a16="http://schemas.microsoft.com/office/drawing/2014/main" id="{22F10197-E81C-9C42-9EE7-3786E1845B8E}"/>
              </a:ext>
            </a:extLst>
          </p:cNvPr>
          <p:cNvSpPr txBox="1"/>
          <p:nvPr/>
        </p:nvSpPr>
        <p:spPr>
          <a:xfrm>
            <a:off x="495370" y="5854720"/>
            <a:ext cx="4847239" cy="523220"/>
          </a:xfrm>
          <a:prstGeom prst="rect">
            <a:avLst/>
          </a:prstGeom>
          <a:solidFill>
            <a:schemeClr val="bg1"/>
          </a:solidFill>
        </p:spPr>
        <p:txBody>
          <a:bodyPr wrap="square" rtlCol="0">
            <a:spAutoFit/>
          </a:bodyPr>
          <a:lstStyle/>
          <a:p>
            <a:r>
              <a:rPr lang="en-GB" sz="1400" dirty="0"/>
              <a:t>chr1	115256528	115256529	NRAS_Q61</a:t>
            </a:r>
          </a:p>
          <a:p>
            <a:r>
              <a:rPr lang="en-GB" sz="1400" dirty="0"/>
              <a:t>chr1	115258746	115258747	NRAS_G12/13</a:t>
            </a:r>
          </a:p>
        </p:txBody>
      </p:sp>
    </p:spTree>
    <p:extLst>
      <p:ext uri="{BB962C8B-B14F-4D97-AF65-F5344CB8AC3E}">
        <p14:creationId xmlns:p14="http://schemas.microsoft.com/office/powerpoint/2010/main" val="3106871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19">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21">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3">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25">
            <a:extLst>
              <a:ext uri="{FF2B5EF4-FFF2-40B4-BE49-F238E27FC236}">
                <a16:creationId xmlns:a16="http://schemas.microsoft.com/office/drawing/2014/main" id="{0F161291-765C-4033-9E84-52C51C6A5A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27">
            <a:extLst>
              <a:ext uri="{FF2B5EF4-FFF2-40B4-BE49-F238E27FC236}">
                <a16:creationId xmlns:a16="http://schemas.microsoft.com/office/drawing/2014/main" id="{37F69638-8A6F-45AB-B9EC-9D8C8FC37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23836216-3AD5-5E44-AE6B-75B6A06EAF92}"/>
              </a:ext>
            </a:extLst>
          </p:cNvPr>
          <p:cNvPicPr>
            <a:picLocks noGrp="1" noChangeAspect="1"/>
          </p:cNvPicPr>
          <p:nvPr>
            <p:ph idx="1"/>
          </p:nvPr>
        </p:nvPicPr>
        <p:blipFill>
          <a:blip r:embed="rId3"/>
          <a:stretch>
            <a:fillRect/>
          </a:stretch>
        </p:blipFill>
        <p:spPr>
          <a:xfrm>
            <a:off x="1922916" y="643467"/>
            <a:ext cx="8346168" cy="5571066"/>
          </a:xfrm>
          <a:prstGeom prst="rect">
            <a:avLst/>
          </a:prstGeom>
        </p:spPr>
      </p:pic>
    </p:spTree>
    <p:extLst>
      <p:ext uri="{BB962C8B-B14F-4D97-AF65-F5344CB8AC3E}">
        <p14:creationId xmlns:p14="http://schemas.microsoft.com/office/powerpoint/2010/main" val="2354344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6DF492EC-FB86-8944-828A-60EBBB90AB3D}"/>
              </a:ext>
            </a:extLst>
          </p:cNvPr>
          <p:cNvPicPr>
            <a:picLocks noGrp="1" noChangeAspect="1"/>
          </p:cNvPicPr>
          <p:nvPr>
            <p:ph idx="1"/>
          </p:nvPr>
        </p:nvPicPr>
        <p:blipFill>
          <a:blip r:embed="rId3"/>
          <a:stretch>
            <a:fillRect/>
          </a:stretch>
        </p:blipFill>
        <p:spPr>
          <a:xfrm>
            <a:off x="599889" y="788845"/>
            <a:ext cx="1085476" cy="5333807"/>
          </a:xfrm>
        </p:spPr>
      </p:pic>
      <p:sp>
        <p:nvSpPr>
          <p:cNvPr id="10" name="TextBox 9">
            <a:extLst>
              <a:ext uri="{FF2B5EF4-FFF2-40B4-BE49-F238E27FC236}">
                <a16:creationId xmlns:a16="http://schemas.microsoft.com/office/drawing/2014/main" id="{CBCB25B0-1B99-D64D-B824-3D8982EF633A}"/>
              </a:ext>
            </a:extLst>
          </p:cNvPr>
          <p:cNvSpPr txBox="1"/>
          <p:nvPr/>
        </p:nvSpPr>
        <p:spPr>
          <a:xfrm>
            <a:off x="2279578" y="4067085"/>
            <a:ext cx="949347" cy="646331"/>
          </a:xfrm>
          <a:prstGeom prst="rect">
            <a:avLst/>
          </a:prstGeom>
          <a:noFill/>
        </p:spPr>
        <p:txBody>
          <a:bodyPr wrap="square" rtlCol="0">
            <a:spAutoFit/>
          </a:bodyPr>
          <a:lstStyle/>
          <a:p>
            <a:r>
              <a:rPr lang="en-GB" dirty="0"/>
              <a:t>Read </a:t>
            </a:r>
          </a:p>
          <a:p>
            <a:r>
              <a:rPr lang="en-GB" dirty="0"/>
              <a:t>depth :</a:t>
            </a:r>
          </a:p>
        </p:txBody>
      </p:sp>
      <p:grpSp>
        <p:nvGrpSpPr>
          <p:cNvPr id="25" name="Group 24">
            <a:extLst>
              <a:ext uri="{FF2B5EF4-FFF2-40B4-BE49-F238E27FC236}">
                <a16:creationId xmlns:a16="http://schemas.microsoft.com/office/drawing/2014/main" id="{6C24CDEA-45D1-3E42-85AD-DCEB708CBEFB}"/>
              </a:ext>
            </a:extLst>
          </p:cNvPr>
          <p:cNvGrpSpPr/>
          <p:nvPr/>
        </p:nvGrpSpPr>
        <p:grpSpPr>
          <a:xfrm>
            <a:off x="3056097" y="1163090"/>
            <a:ext cx="7842277" cy="2972397"/>
            <a:chOff x="3056097" y="1163090"/>
            <a:chExt cx="7842277" cy="2972397"/>
          </a:xfrm>
        </p:grpSpPr>
        <p:pic>
          <p:nvPicPr>
            <p:cNvPr id="7" name="Picture 6">
              <a:extLst>
                <a:ext uri="{FF2B5EF4-FFF2-40B4-BE49-F238E27FC236}">
                  <a16:creationId xmlns:a16="http://schemas.microsoft.com/office/drawing/2014/main" id="{FC567DE4-BC40-DB47-A980-3822EAD22279}"/>
                </a:ext>
              </a:extLst>
            </p:cNvPr>
            <p:cNvPicPr>
              <a:picLocks noChangeAspect="1"/>
            </p:cNvPicPr>
            <p:nvPr/>
          </p:nvPicPr>
          <p:blipFill rotWithShape="1">
            <a:blip r:embed="rId4"/>
            <a:srcRect l="14128" t="7531" r="11261" b="42972"/>
            <a:stretch/>
          </p:blipFill>
          <p:spPr>
            <a:xfrm>
              <a:off x="3056097" y="1163090"/>
              <a:ext cx="7842277" cy="2972397"/>
            </a:xfrm>
            <a:prstGeom prst="rect">
              <a:avLst/>
            </a:prstGeom>
          </p:spPr>
        </p:pic>
        <p:sp>
          <p:nvSpPr>
            <p:cNvPr id="9" name="Rectangle 8">
              <a:extLst>
                <a:ext uri="{FF2B5EF4-FFF2-40B4-BE49-F238E27FC236}">
                  <a16:creationId xmlns:a16="http://schemas.microsoft.com/office/drawing/2014/main" id="{50BAD347-796B-FF4E-83B8-B24A36969F00}"/>
                </a:ext>
              </a:extLst>
            </p:cNvPr>
            <p:cNvSpPr/>
            <p:nvPr/>
          </p:nvSpPr>
          <p:spPr>
            <a:xfrm>
              <a:off x="3483824" y="4014891"/>
              <a:ext cx="3104445" cy="101698"/>
            </a:xfrm>
            <a:prstGeom prst="rect">
              <a:avLst/>
            </a:prstGeom>
            <a:solidFill>
              <a:srgbClr val="B9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E50D005A-F489-7048-AC71-D559483F3D92}"/>
                </a:ext>
              </a:extLst>
            </p:cNvPr>
            <p:cNvSpPr/>
            <p:nvPr/>
          </p:nvSpPr>
          <p:spPr>
            <a:xfrm>
              <a:off x="3360697" y="3883007"/>
              <a:ext cx="896415" cy="101698"/>
            </a:xfrm>
            <a:prstGeom prst="rect">
              <a:avLst/>
            </a:prstGeom>
            <a:solidFill>
              <a:srgbClr val="B9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aphicFrame>
        <p:nvGraphicFramePr>
          <p:cNvPr id="14" name="Table 14">
            <a:extLst>
              <a:ext uri="{FF2B5EF4-FFF2-40B4-BE49-F238E27FC236}">
                <a16:creationId xmlns:a16="http://schemas.microsoft.com/office/drawing/2014/main" id="{C1C6C4D7-17C2-1244-9939-5EF6B007EDF3}"/>
              </a:ext>
            </a:extLst>
          </p:cNvPr>
          <p:cNvGraphicFramePr>
            <a:graphicFrameLocks noGrp="1"/>
          </p:cNvGraphicFramePr>
          <p:nvPr>
            <p:extLst>
              <p:ext uri="{D42A27DB-BD31-4B8C-83A1-F6EECF244321}">
                <p14:modId xmlns:p14="http://schemas.microsoft.com/office/powerpoint/2010/main" val="572195126"/>
              </p:ext>
            </p:extLst>
          </p:nvPr>
        </p:nvGraphicFramePr>
        <p:xfrm>
          <a:off x="3228925" y="4960014"/>
          <a:ext cx="7091182" cy="370840"/>
        </p:xfrm>
        <a:graphic>
          <a:graphicData uri="http://schemas.openxmlformats.org/drawingml/2006/table">
            <a:tbl>
              <a:tblPr firstRow="1" bandRow="1">
                <a:tableStyleId>{5C22544A-7EE6-4342-B048-85BDC9FD1C3A}</a:tableStyleId>
              </a:tblPr>
              <a:tblGrid>
                <a:gridCol w="519292">
                  <a:extLst>
                    <a:ext uri="{9D8B030D-6E8A-4147-A177-3AD203B41FA5}">
                      <a16:colId xmlns:a16="http://schemas.microsoft.com/office/drawing/2014/main" val="1695700227"/>
                    </a:ext>
                  </a:extLst>
                </a:gridCol>
                <a:gridCol w="519292">
                  <a:extLst>
                    <a:ext uri="{9D8B030D-6E8A-4147-A177-3AD203B41FA5}">
                      <a16:colId xmlns:a16="http://schemas.microsoft.com/office/drawing/2014/main" val="3791686148"/>
                    </a:ext>
                  </a:extLst>
                </a:gridCol>
                <a:gridCol w="519292">
                  <a:extLst>
                    <a:ext uri="{9D8B030D-6E8A-4147-A177-3AD203B41FA5}">
                      <a16:colId xmlns:a16="http://schemas.microsoft.com/office/drawing/2014/main" val="2426453331"/>
                    </a:ext>
                  </a:extLst>
                </a:gridCol>
                <a:gridCol w="519292">
                  <a:extLst>
                    <a:ext uri="{9D8B030D-6E8A-4147-A177-3AD203B41FA5}">
                      <a16:colId xmlns:a16="http://schemas.microsoft.com/office/drawing/2014/main" val="1212504922"/>
                    </a:ext>
                  </a:extLst>
                </a:gridCol>
                <a:gridCol w="519292">
                  <a:extLst>
                    <a:ext uri="{9D8B030D-6E8A-4147-A177-3AD203B41FA5}">
                      <a16:colId xmlns:a16="http://schemas.microsoft.com/office/drawing/2014/main" val="727868297"/>
                    </a:ext>
                  </a:extLst>
                </a:gridCol>
                <a:gridCol w="519292">
                  <a:extLst>
                    <a:ext uri="{9D8B030D-6E8A-4147-A177-3AD203B41FA5}">
                      <a16:colId xmlns:a16="http://schemas.microsoft.com/office/drawing/2014/main" val="1825289558"/>
                    </a:ext>
                  </a:extLst>
                </a:gridCol>
                <a:gridCol w="519292">
                  <a:extLst>
                    <a:ext uri="{9D8B030D-6E8A-4147-A177-3AD203B41FA5}">
                      <a16:colId xmlns:a16="http://schemas.microsoft.com/office/drawing/2014/main" val="3464360366"/>
                    </a:ext>
                  </a:extLst>
                </a:gridCol>
                <a:gridCol w="519292">
                  <a:extLst>
                    <a:ext uri="{9D8B030D-6E8A-4147-A177-3AD203B41FA5}">
                      <a16:colId xmlns:a16="http://schemas.microsoft.com/office/drawing/2014/main" val="3766851361"/>
                    </a:ext>
                  </a:extLst>
                </a:gridCol>
                <a:gridCol w="519292">
                  <a:extLst>
                    <a:ext uri="{9D8B030D-6E8A-4147-A177-3AD203B41FA5}">
                      <a16:colId xmlns:a16="http://schemas.microsoft.com/office/drawing/2014/main" val="3809321207"/>
                    </a:ext>
                  </a:extLst>
                </a:gridCol>
                <a:gridCol w="519292">
                  <a:extLst>
                    <a:ext uri="{9D8B030D-6E8A-4147-A177-3AD203B41FA5}">
                      <a16:colId xmlns:a16="http://schemas.microsoft.com/office/drawing/2014/main" val="3746186006"/>
                    </a:ext>
                  </a:extLst>
                </a:gridCol>
                <a:gridCol w="519292">
                  <a:extLst>
                    <a:ext uri="{9D8B030D-6E8A-4147-A177-3AD203B41FA5}">
                      <a16:colId xmlns:a16="http://schemas.microsoft.com/office/drawing/2014/main" val="2439969393"/>
                    </a:ext>
                  </a:extLst>
                </a:gridCol>
                <a:gridCol w="519292">
                  <a:extLst>
                    <a:ext uri="{9D8B030D-6E8A-4147-A177-3AD203B41FA5}">
                      <a16:colId xmlns:a16="http://schemas.microsoft.com/office/drawing/2014/main" val="3640359841"/>
                    </a:ext>
                  </a:extLst>
                </a:gridCol>
                <a:gridCol w="519292">
                  <a:extLst>
                    <a:ext uri="{9D8B030D-6E8A-4147-A177-3AD203B41FA5}">
                      <a16:colId xmlns:a16="http://schemas.microsoft.com/office/drawing/2014/main" val="3518208114"/>
                    </a:ext>
                  </a:extLst>
                </a:gridCol>
                <a:gridCol w="340386">
                  <a:extLst>
                    <a:ext uri="{9D8B030D-6E8A-4147-A177-3AD203B41FA5}">
                      <a16:colId xmlns:a16="http://schemas.microsoft.com/office/drawing/2014/main" val="2959931525"/>
                    </a:ext>
                  </a:extLst>
                </a:gridCol>
              </a:tblGrid>
              <a:tr h="370840">
                <a:tc>
                  <a:txBody>
                    <a:bodyPr/>
                    <a:lstStyle/>
                    <a:p>
                      <a:r>
                        <a:rPr lang="en-GB" dirty="0"/>
                        <a:t>3</a:t>
                      </a:r>
                    </a:p>
                  </a:txBody>
                  <a:tcPr>
                    <a:solidFill>
                      <a:srgbClr val="000096"/>
                    </a:solidFill>
                  </a:tcPr>
                </a:tc>
                <a:tc>
                  <a:txBody>
                    <a:bodyPr/>
                    <a:lstStyle/>
                    <a:p>
                      <a:r>
                        <a:rPr lang="en-GB" dirty="0"/>
                        <a:t>3</a:t>
                      </a:r>
                    </a:p>
                  </a:txBody>
                  <a:tcPr>
                    <a:solidFill>
                      <a:srgbClr val="000096"/>
                    </a:solidFill>
                  </a:tcPr>
                </a:tc>
                <a:tc>
                  <a:txBody>
                    <a:bodyPr/>
                    <a:lstStyle/>
                    <a:p>
                      <a:r>
                        <a:rPr lang="en-GB" dirty="0"/>
                        <a:t>4</a:t>
                      </a:r>
                    </a:p>
                  </a:txBody>
                  <a:tcPr>
                    <a:solidFill>
                      <a:srgbClr val="000096"/>
                    </a:solidFill>
                  </a:tcPr>
                </a:tc>
                <a:tc>
                  <a:txBody>
                    <a:bodyPr/>
                    <a:lstStyle/>
                    <a:p>
                      <a:r>
                        <a:rPr lang="en-GB" dirty="0"/>
                        <a:t>4</a:t>
                      </a:r>
                    </a:p>
                  </a:txBody>
                  <a:tcPr>
                    <a:solidFill>
                      <a:srgbClr val="000096"/>
                    </a:solidFill>
                  </a:tcPr>
                </a:tc>
                <a:tc>
                  <a:txBody>
                    <a:bodyPr/>
                    <a:lstStyle/>
                    <a:p>
                      <a:r>
                        <a:rPr lang="en-GB" dirty="0"/>
                        <a:t>4</a:t>
                      </a:r>
                    </a:p>
                  </a:txBody>
                  <a:tcPr>
                    <a:solidFill>
                      <a:srgbClr val="000096"/>
                    </a:solidFill>
                  </a:tcPr>
                </a:tc>
                <a:tc>
                  <a:txBody>
                    <a:bodyPr/>
                    <a:lstStyle/>
                    <a:p>
                      <a:r>
                        <a:rPr lang="en-GB" dirty="0"/>
                        <a:t>4</a:t>
                      </a:r>
                    </a:p>
                  </a:txBody>
                  <a:tcPr>
                    <a:solidFill>
                      <a:srgbClr val="000096"/>
                    </a:solidFill>
                  </a:tcPr>
                </a:tc>
                <a:tc>
                  <a:txBody>
                    <a:bodyPr/>
                    <a:lstStyle/>
                    <a:p>
                      <a:r>
                        <a:rPr lang="en-GB" dirty="0"/>
                        <a:t>5</a:t>
                      </a:r>
                    </a:p>
                  </a:txBody>
                  <a:tcPr>
                    <a:solidFill>
                      <a:srgbClr val="000096"/>
                    </a:solidFill>
                  </a:tcPr>
                </a:tc>
                <a:tc>
                  <a:txBody>
                    <a:bodyPr/>
                    <a:lstStyle/>
                    <a:p>
                      <a:r>
                        <a:rPr lang="en-GB" dirty="0"/>
                        <a:t>5</a:t>
                      </a:r>
                    </a:p>
                  </a:txBody>
                  <a:tcPr>
                    <a:solidFill>
                      <a:srgbClr val="000096"/>
                    </a:solidFill>
                  </a:tcPr>
                </a:tc>
                <a:tc>
                  <a:txBody>
                    <a:bodyPr/>
                    <a:lstStyle/>
                    <a:p>
                      <a:r>
                        <a:rPr lang="en-GB" dirty="0"/>
                        <a:t>5</a:t>
                      </a:r>
                    </a:p>
                  </a:txBody>
                  <a:tcPr>
                    <a:solidFill>
                      <a:srgbClr val="000096"/>
                    </a:solidFill>
                  </a:tcPr>
                </a:tc>
                <a:tc>
                  <a:txBody>
                    <a:bodyPr/>
                    <a:lstStyle/>
                    <a:p>
                      <a:r>
                        <a:rPr lang="en-GB" dirty="0"/>
                        <a:t>5</a:t>
                      </a:r>
                    </a:p>
                  </a:txBody>
                  <a:tcPr>
                    <a:solidFill>
                      <a:srgbClr val="000096"/>
                    </a:solidFill>
                  </a:tcPr>
                </a:tc>
                <a:tc>
                  <a:txBody>
                    <a:bodyPr/>
                    <a:lstStyle/>
                    <a:p>
                      <a:r>
                        <a:rPr lang="en-GB" dirty="0"/>
                        <a:t>5</a:t>
                      </a:r>
                    </a:p>
                  </a:txBody>
                  <a:tcPr>
                    <a:solidFill>
                      <a:srgbClr val="000096"/>
                    </a:solidFill>
                  </a:tcPr>
                </a:tc>
                <a:tc>
                  <a:txBody>
                    <a:bodyPr/>
                    <a:lstStyle/>
                    <a:p>
                      <a:r>
                        <a:rPr lang="en-GB" dirty="0"/>
                        <a:t>5</a:t>
                      </a:r>
                    </a:p>
                  </a:txBody>
                  <a:tcPr>
                    <a:solidFill>
                      <a:srgbClr val="000096"/>
                    </a:solidFill>
                  </a:tcPr>
                </a:tc>
                <a:tc>
                  <a:txBody>
                    <a:bodyPr/>
                    <a:lstStyle/>
                    <a:p>
                      <a:r>
                        <a:rPr lang="en-GB" dirty="0"/>
                        <a:t>5</a:t>
                      </a:r>
                    </a:p>
                  </a:txBody>
                  <a:tcPr>
                    <a:solidFill>
                      <a:srgbClr val="000096"/>
                    </a:solidFill>
                  </a:tcPr>
                </a:tc>
                <a:tc>
                  <a:txBody>
                    <a:bodyPr/>
                    <a:lstStyle/>
                    <a:p>
                      <a:r>
                        <a:rPr lang="en-GB" dirty="0"/>
                        <a:t>5</a:t>
                      </a:r>
                    </a:p>
                  </a:txBody>
                  <a:tcPr>
                    <a:solidFill>
                      <a:srgbClr val="000096"/>
                    </a:solidFill>
                  </a:tcPr>
                </a:tc>
                <a:extLst>
                  <a:ext uri="{0D108BD9-81ED-4DB2-BD59-A6C34878D82A}">
                    <a16:rowId xmlns:a16="http://schemas.microsoft.com/office/drawing/2014/main" val="1459066844"/>
                  </a:ext>
                </a:extLst>
              </a:tr>
            </a:tbl>
          </a:graphicData>
        </a:graphic>
      </p:graphicFrame>
      <p:sp>
        <p:nvSpPr>
          <p:cNvPr id="24" name="Notched Right Arrow 23">
            <a:extLst>
              <a:ext uri="{FF2B5EF4-FFF2-40B4-BE49-F238E27FC236}">
                <a16:creationId xmlns:a16="http://schemas.microsoft.com/office/drawing/2014/main" id="{14FD027B-66C6-7A4D-9DE4-5016306BD364}"/>
              </a:ext>
            </a:extLst>
          </p:cNvPr>
          <p:cNvSpPr/>
          <p:nvPr/>
        </p:nvSpPr>
        <p:spPr>
          <a:xfrm>
            <a:off x="1827383" y="3302445"/>
            <a:ext cx="1085476" cy="332622"/>
          </a:xfrm>
          <a:prstGeom prst="notchedRightArrow">
            <a:avLst/>
          </a:prstGeom>
          <a:solidFill>
            <a:srgbClr val="FFF2CC"/>
          </a:solidFill>
          <a:ln>
            <a:solidFill>
              <a:srgbClr val="E2C9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 name="Group 25">
            <a:extLst>
              <a:ext uri="{FF2B5EF4-FFF2-40B4-BE49-F238E27FC236}">
                <a16:creationId xmlns:a16="http://schemas.microsoft.com/office/drawing/2014/main" id="{A196B9FC-537C-D249-8C6E-26D901EE43CF}"/>
              </a:ext>
            </a:extLst>
          </p:cNvPr>
          <p:cNvGrpSpPr/>
          <p:nvPr/>
        </p:nvGrpSpPr>
        <p:grpSpPr>
          <a:xfrm>
            <a:off x="3513097" y="4035407"/>
            <a:ext cx="3227572" cy="233582"/>
            <a:chOff x="3360697" y="3883007"/>
            <a:chExt cx="3227572" cy="233582"/>
          </a:xfrm>
        </p:grpSpPr>
        <p:sp>
          <p:nvSpPr>
            <p:cNvPr id="28" name="Rectangle 27">
              <a:extLst>
                <a:ext uri="{FF2B5EF4-FFF2-40B4-BE49-F238E27FC236}">
                  <a16:creationId xmlns:a16="http://schemas.microsoft.com/office/drawing/2014/main" id="{73B9DE37-97E6-474A-BC28-2D83155B0CB8}"/>
                </a:ext>
              </a:extLst>
            </p:cNvPr>
            <p:cNvSpPr/>
            <p:nvPr/>
          </p:nvSpPr>
          <p:spPr>
            <a:xfrm>
              <a:off x="3483824" y="4014891"/>
              <a:ext cx="3104445" cy="101698"/>
            </a:xfrm>
            <a:prstGeom prst="rect">
              <a:avLst/>
            </a:prstGeom>
            <a:solidFill>
              <a:srgbClr val="B9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a:extLst>
                <a:ext uri="{FF2B5EF4-FFF2-40B4-BE49-F238E27FC236}">
                  <a16:creationId xmlns:a16="http://schemas.microsoft.com/office/drawing/2014/main" id="{E6798435-0227-C44A-9F30-973D9F46493F}"/>
                </a:ext>
              </a:extLst>
            </p:cNvPr>
            <p:cNvSpPr/>
            <p:nvPr/>
          </p:nvSpPr>
          <p:spPr>
            <a:xfrm>
              <a:off x="3360697" y="3883007"/>
              <a:ext cx="896415" cy="101698"/>
            </a:xfrm>
            <a:prstGeom prst="rect">
              <a:avLst/>
            </a:prstGeom>
            <a:solidFill>
              <a:srgbClr val="B9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346802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2CFA966-7AE0-4B45-8012-6EAE488A9D68}"/>
              </a:ext>
            </a:extLst>
          </p:cNvPr>
          <p:cNvPicPr>
            <a:picLocks noChangeAspect="1"/>
          </p:cNvPicPr>
          <p:nvPr/>
        </p:nvPicPr>
        <p:blipFill rotWithShape="1">
          <a:blip r:embed="rId2"/>
          <a:srcRect l="15636" t="46360" r="60385" b="42972"/>
          <a:stretch/>
        </p:blipFill>
        <p:spPr>
          <a:xfrm>
            <a:off x="2244432" y="1117502"/>
            <a:ext cx="7269810" cy="1847850"/>
          </a:xfrm>
          <a:prstGeom prst="rect">
            <a:avLst/>
          </a:prstGeom>
        </p:spPr>
      </p:pic>
      <p:sp>
        <p:nvSpPr>
          <p:cNvPr id="9" name="Rectangle 8">
            <a:extLst>
              <a:ext uri="{FF2B5EF4-FFF2-40B4-BE49-F238E27FC236}">
                <a16:creationId xmlns:a16="http://schemas.microsoft.com/office/drawing/2014/main" id="{98BD251F-3FC4-2743-B088-B94CB9F1F987}"/>
              </a:ext>
            </a:extLst>
          </p:cNvPr>
          <p:cNvSpPr/>
          <p:nvPr/>
        </p:nvSpPr>
        <p:spPr>
          <a:xfrm>
            <a:off x="2677758" y="2599262"/>
            <a:ext cx="3894492" cy="308940"/>
          </a:xfrm>
          <a:prstGeom prst="rect">
            <a:avLst/>
          </a:prstGeom>
          <a:solidFill>
            <a:srgbClr val="B9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FC8E5F26-70A4-034B-900F-A1655EA8E4A8}"/>
              </a:ext>
            </a:extLst>
          </p:cNvPr>
          <p:cNvSpPr/>
          <p:nvPr/>
        </p:nvSpPr>
        <p:spPr>
          <a:xfrm>
            <a:off x="2677758" y="2233172"/>
            <a:ext cx="2783242" cy="308940"/>
          </a:xfrm>
          <a:prstGeom prst="rect">
            <a:avLst/>
          </a:prstGeom>
          <a:solidFill>
            <a:srgbClr val="B9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12" name="Table 14">
            <a:extLst>
              <a:ext uri="{FF2B5EF4-FFF2-40B4-BE49-F238E27FC236}">
                <a16:creationId xmlns:a16="http://schemas.microsoft.com/office/drawing/2014/main" id="{2A82B525-8651-644F-94A4-9F8BE159619A}"/>
              </a:ext>
            </a:extLst>
          </p:cNvPr>
          <p:cNvGraphicFramePr>
            <a:graphicFrameLocks noGrp="1"/>
          </p:cNvGraphicFramePr>
          <p:nvPr>
            <p:extLst>
              <p:ext uri="{D42A27DB-BD31-4B8C-83A1-F6EECF244321}">
                <p14:modId xmlns:p14="http://schemas.microsoft.com/office/powerpoint/2010/main" val="2831879544"/>
              </p:ext>
            </p:extLst>
          </p:nvPr>
        </p:nvGraphicFramePr>
        <p:xfrm>
          <a:off x="2244436" y="3058160"/>
          <a:ext cx="7269810" cy="370840"/>
        </p:xfrm>
        <a:graphic>
          <a:graphicData uri="http://schemas.openxmlformats.org/drawingml/2006/table">
            <a:tbl>
              <a:tblPr firstRow="1" bandRow="1">
                <a:tableStyleId>{5C22544A-7EE6-4342-B048-85BDC9FD1C3A}</a:tableStyleId>
              </a:tblPr>
              <a:tblGrid>
                <a:gridCol w="1453962">
                  <a:extLst>
                    <a:ext uri="{9D8B030D-6E8A-4147-A177-3AD203B41FA5}">
                      <a16:colId xmlns:a16="http://schemas.microsoft.com/office/drawing/2014/main" val="1695700227"/>
                    </a:ext>
                  </a:extLst>
                </a:gridCol>
                <a:gridCol w="1453962">
                  <a:extLst>
                    <a:ext uri="{9D8B030D-6E8A-4147-A177-3AD203B41FA5}">
                      <a16:colId xmlns:a16="http://schemas.microsoft.com/office/drawing/2014/main" val="3791686148"/>
                    </a:ext>
                  </a:extLst>
                </a:gridCol>
                <a:gridCol w="1453962">
                  <a:extLst>
                    <a:ext uri="{9D8B030D-6E8A-4147-A177-3AD203B41FA5}">
                      <a16:colId xmlns:a16="http://schemas.microsoft.com/office/drawing/2014/main" val="2426453331"/>
                    </a:ext>
                  </a:extLst>
                </a:gridCol>
                <a:gridCol w="1453962">
                  <a:extLst>
                    <a:ext uri="{9D8B030D-6E8A-4147-A177-3AD203B41FA5}">
                      <a16:colId xmlns:a16="http://schemas.microsoft.com/office/drawing/2014/main" val="1212504922"/>
                    </a:ext>
                  </a:extLst>
                </a:gridCol>
                <a:gridCol w="1453962">
                  <a:extLst>
                    <a:ext uri="{9D8B030D-6E8A-4147-A177-3AD203B41FA5}">
                      <a16:colId xmlns:a16="http://schemas.microsoft.com/office/drawing/2014/main" val="727868297"/>
                    </a:ext>
                  </a:extLst>
                </a:gridCol>
              </a:tblGrid>
              <a:tr h="370840">
                <a:tc>
                  <a:txBody>
                    <a:bodyPr/>
                    <a:lstStyle/>
                    <a:p>
                      <a:r>
                        <a:rPr lang="en-GB" dirty="0"/>
                        <a:t>3</a:t>
                      </a:r>
                    </a:p>
                  </a:txBody>
                  <a:tcPr>
                    <a:solidFill>
                      <a:srgbClr val="000096"/>
                    </a:solidFill>
                  </a:tcPr>
                </a:tc>
                <a:tc>
                  <a:txBody>
                    <a:bodyPr/>
                    <a:lstStyle/>
                    <a:p>
                      <a:r>
                        <a:rPr lang="en-GB" dirty="0"/>
                        <a:t>3</a:t>
                      </a:r>
                    </a:p>
                  </a:txBody>
                  <a:tcPr>
                    <a:solidFill>
                      <a:srgbClr val="000096"/>
                    </a:solidFill>
                  </a:tcPr>
                </a:tc>
                <a:tc>
                  <a:txBody>
                    <a:bodyPr/>
                    <a:lstStyle/>
                    <a:p>
                      <a:r>
                        <a:rPr lang="en-GB" dirty="0"/>
                        <a:t>4</a:t>
                      </a:r>
                    </a:p>
                  </a:txBody>
                  <a:tcPr>
                    <a:solidFill>
                      <a:srgbClr val="000096"/>
                    </a:solidFill>
                  </a:tcPr>
                </a:tc>
                <a:tc>
                  <a:txBody>
                    <a:bodyPr/>
                    <a:lstStyle/>
                    <a:p>
                      <a:r>
                        <a:rPr lang="en-GB" dirty="0"/>
                        <a:t>5</a:t>
                      </a:r>
                    </a:p>
                  </a:txBody>
                  <a:tcPr>
                    <a:solidFill>
                      <a:srgbClr val="000096"/>
                    </a:solidFill>
                  </a:tcPr>
                </a:tc>
                <a:tc>
                  <a:txBody>
                    <a:bodyPr/>
                    <a:lstStyle/>
                    <a:p>
                      <a:r>
                        <a:rPr lang="en-GB" dirty="0"/>
                        <a:t>5</a:t>
                      </a:r>
                    </a:p>
                  </a:txBody>
                  <a:tcPr>
                    <a:solidFill>
                      <a:srgbClr val="000096"/>
                    </a:solidFill>
                  </a:tcPr>
                </a:tc>
                <a:extLst>
                  <a:ext uri="{0D108BD9-81ED-4DB2-BD59-A6C34878D82A}">
                    <a16:rowId xmlns:a16="http://schemas.microsoft.com/office/drawing/2014/main" val="1459066844"/>
                  </a:ext>
                </a:extLst>
              </a:tr>
            </a:tbl>
          </a:graphicData>
        </a:graphic>
      </p:graphicFrame>
      <p:sp>
        <p:nvSpPr>
          <p:cNvPr id="13" name="TextBox 12">
            <a:extLst>
              <a:ext uri="{FF2B5EF4-FFF2-40B4-BE49-F238E27FC236}">
                <a16:creationId xmlns:a16="http://schemas.microsoft.com/office/drawing/2014/main" id="{130D7258-BC37-A34C-AFC0-B9DF00874CC2}"/>
              </a:ext>
            </a:extLst>
          </p:cNvPr>
          <p:cNvSpPr txBox="1"/>
          <p:nvPr/>
        </p:nvSpPr>
        <p:spPr>
          <a:xfrm>
            <a:off x="1163778" y="2965352"/>
            <a:ext cx="1080654" cy="646331"/>
          </a:xfrm>
          <a:prstGeom prst="rect">
            <a:avLst/>
          </a:prstGeom>
          <a:noFill/>
        </p:spPr>
        <p:txBody>
          <a:bodyPr wrap="square" rtlCol="0">
            <a:spAutoFit/>
          </a:bodyPr>
          <a:lstStyle/>
          <a:p>
            <a:r>
              <a:rPr lang="en-GB" dirty="0"/>
              <a:t>Read Depth :</a:t>
            </a:r>
          </a:p>
        </p:txBody>
      </p:sp>
    </p:spTree>
    <p:extLst>
      <p:ext uri="{BB962C8B-B14F-4D97-AF65-F5344CB8AC3E}">
        <p14:creationId xmlns:p14="http://schemas.microsoft.com/office/powerpoint/2010/main" val="627750033"/>
      </p:ext>
    </p:extLst>
  </p:cSld>
  <p:clrMapOvr>
    <a:masterClrMapping/>
  </p:clrMapOvr>
</p:sld>
</file>

<file path=ppt/theme/theme1.xml><?xml version="1.0" encoding="utf-8"?>
<a:theme xmlns:a="http://schemas.openxmlformats.org/drawingml/2006/main" name="DividendVTI">
  <a:themeElements>
    <a:clrScheme name="AnalogousFromLightSeedLeftStep">
      <a:dk1>
        <a:srgbClr val="000000"/>
      </a:dk1>
      <a:lt1>
        <a:srgbClr val="FFFFFF"/>
      </a:lt1>
      <a:dk2>
        <a:srgbClr val="243C41"/>
      </a:dk2>
      <a:lt2>
        <a:srgbClr val="E8E5E2"/>
      </a:lt2>
      <a:accent1>
        <a:srgbClr val="77A6E2"/>
      </a:accent1>
      <a:accent2>
        <a:srgbClr val="46B0C2"/>
      </a:accent2>
      <a:accent3>
        <a:srgbClr val="54B49A"/>
      </a:accent3>
      <a:accent4>
        <a:srgbClr val="4CB76E"/>
      </a:accent4>
      <a:accent5>
        <a:srgbClr val="58B74E"/>
      </a:accent5>
      <a:accent6>
        <a:srgbClr val="7EAF49"/>
      </a:accent6>
      <a:hlink>
        <a:srgbClr val="997E5C"/>
      </a:hlink>
      <a:folHlink>
        <a:srgbClr val="828282"/>
      </a:folHlink>
    </a:clrScheme>
    <a:fontScheme name="Dividend">
      <a:majorFont>
        <a:latin typeface="Univers Condensed"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Univers"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3700</TotalTime>
  <Words>936</Words>
  <Application>Microsoft Macintosh PowerPoint</Application>
  <PresentationFormat>Widescreen</PresentationFormat>
  <Paragraphs>173</Paragraphs>
  <Slides>22</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Calibri</vt:lpstr>
      <vt:lpstr>Gill Sans MT</vt:lpstr>
      <vt:lpstr>Univers</vt:lpstr>
      <vt:lpstr>Univers Condensed</vt:lpstr>
      <vt:lpstr>Wingdings 2</vt:lpstr>
      <vt:lpstr>DividendVTI</vt:lpstr>
      <vt:lpstr>Can Copy-number variation based on targeted Next-generation Sequencing of  urine pellet DNA help diagnose bladder cancer </vt:lpstr>
      <vt:lpstr>Bladder cancer </vt:lpstr>
      <vt:lpstr>Urinary biomarkers</vt:lpstr>
      <vt:lpstr>Targeted Next-generation sequencing  </vt:lpstr>
      <vt:lpstr>PowerPoint Presentation</vt:lpstr>
      <vt:lpstr>PowerPoint Presentation</vt:lpstr>
      <vt:lpstr>PowerPoint Presentation</vt:lpstr>
      <vt:lpstr>PowerPoint Presentation</vt:lpstr>
      <vt:lpstr>PowerPoint Presentation</vt:lpstr>
      <vt:lpstr>CNV analysis </vt:lpstr>
      <vt:lpstr>CNV segments</vt:lpstr>
      <vt:lpstr>Cancer samples vs normal samples</vt:lpstr>
      <vt:lpstr>Copywriter</vt:lpstr>
      <vt:lpstr>Heatmap of cnv across all samples</vt:lpstr>
      <vt:lpstr>PowerPoint Presentation</vt:lpstr>
      <vt:lpstr>ML </vt:lpstr>
      <vt:lpstr>Random forest</vt:lpstr>
      <vt:lpstr>PowerPoint Presentation</vt:lpstr>
      <vt:lpstr>SVM</vt:lpstr>
      <vt:lpstr>Neural network </vt:lpstr>
      <vt:lpstr>limitations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Can Copy-number variation based on targeted Next-generation Sequencing of  urine pellet DNA help diagnose bladder cancer </dc:title>
  <dc:creator>Yongwon Ju (MSc Computer Science FT)</dc:creator>
  <cp:lastModifiedBy>Yongwon Ju (MSc Computer Science FT)</cp:lastModifiedBy>
  <cp:revision>19</cp:revision>
  <dcterms:created xsi:type="dcterms:W3CDTF">2020-08-19T04:01:20Z</dcterms:created>
  <dcterms:modified xsi:type="dcterms:W3CDTF">2020-09-18T17:30:27Z</dcterms:modified>
</cp:coreProperties>
</file>

<file path=docProps/thumbnail.jpeg>
</file>